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6"/>
  </p:notesMasterIdLst>
  <p:handoutMasterIdLst>
    <p:handoutMasterId r:id="rId47"/>
  </p:handoutMasterIdLst>
  <p:sldIdLst>
    <p:sldId id="257" r:id="rId5"/>
    <p:sldId id="268" r:id="rId6"/>
    <p:sldId id="319" r:id="rId7"/>
    <p:sldId id="289" r:id="rId8"/>
    <p:sldId id="333" r:id="rId9"/>
    <p:sldId id="334" r:id="rId10"/>
    <p:sldId id="320" r:id="rId11"/>
    <p:sldId id="350" r:id="rId12"/>
    <p:sldId id="321" r:id="rId13"/>
    <p:sldId id="335" r:id="rId14"/>
    <p:sldId id="317" r:id="rId15"/>
    <p:sldId id="322" r:id="rId16"/>
    <p:sldId id="323" r:id="rId17"/>
    <p:sldId id="336" r:id="rId18"/>
    <p:sldId id="351" r:id="rId19"/>
    <p:sldId id="352" r:id="rId20"/>
    <p:sldId id="324" r:id="rId21"/>
    <p:sldId id="318" r:id="rId22"/>
    <p:sldId id="325" r:id="rId23"/>
    <p:sldId id="327" r:id="rId24"/>
    <p:sldId id="328" r:id="rId25"/>
    <p:sldId id="337" r:id="rId26"/>
    <p:sldId id="353" r:id="rId27"/>
    <p:sldId id="354" r:id="rId28"/>
    <p:sldId id="329" r:id="rId29"/>
    <p:sldId id="355"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6" r:id="rId43"/>
    <p:sldId id="267" r:id="rId44"/>
    <p:sldId id="331"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88089" autoAdjust="0"/>
  </p:normalViewPr>
  <p:slideViewPr>
    <p:cSldViewPr snapToGrid="0" snapToObjects="1">
      <p:cViewPr varScale="1">
        <p:scale>
          <a:sx n="100" d="100"/>
          <a:sy n="100" d="100"/>
        </p:scale>
        <p:origin x="732" y="84"/>
      </p:cViewPr>
      <p:guideLst>
        <p:guide orient="horz" pos="3090"/>
        <p:guide pos="224"/>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12/7/2021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Sensory Representation is effective, but sometimes misleading, because it is well matched to the early stages of neural processing.  It tends to be stable across individuals, cultures and time. Conversely, Arbitrary Representation derives its power from culture, and it is therefore dependent on the particular cultural milieu of an individual.</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65007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9620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107940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2897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57831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884311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1651862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201420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243595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generated column from split to</a:t>
            </a:r>
            <a:r>
              <a:rPr lang="en-US" baseline="0" dirty="0"/>
              <a:t> create a chart.</a:t>
            </a:r>
          </a:p>
          <a:p>
            <a:endParaRPr lang="en-US" baseline="0" dirty="0"/>
          </a:p>
          <a:p>
            <a:r>
              <a:rPr lang="en-US" baseline="0" dirty="0"/>
              <a:t>Mouse in top middle bar graph to sort the bar graph by length of bars</a:t>
            </a:r>
          </a:p>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38</a:t>
            </a:fld>
            <a:endParaRPr lang="en-US"/>
          </a:p>
        </p:txBody>
      </p:sp>
    </p:spTree>
    <p:extLst>
      <p:ext uri="{BB962C8B-B14F-4D97-AF65-F5344CB8AC3E}">
        <p14:creationId xmlns:p14="http://schemas.microsoft.com/office/powerpoint/2010/main" val="113725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smtClean="0">
                <a:solidFill>
                  <a:schemeClr val="tx1"/>
                </a:solidFill>
                <a:latin typeface="+mn-lt"/>
                <a:ea typeface="+mn-ea"/>
                <a:cs typeface="+mn-cs"/>
              </a:rPr>
              <a:t>Stage 2: Pattern Perception</a:t>
            </a:r>
          </a:p>
          <a:p>
            <a:r>
              <a:rPr lang="en-US" sz="1200" b="0" i="0" u="none" strike="noStrike" kern="1200" baseline="0" dirty="0" smtClean="0">
                <a:solidFill>
                  <a:schemeClr val="tx1"/>
                </a:solidFill>
                <a:latin typeface="+mn-lt"/>
                <a:ea typeface="+mn-ea"/>
                <a:cs typeface="+mn-cs"/>
              </a:rPr>
              <a:t>At the second stage, rapid active processes divide the visual field into regions and simple patterns,</a:t>
            </a:r>
          </a:p>
          <a:p>
            <a:r>
              <a:rPr lang="en-US" sz="1200" b="0" i="0" u="none" strike="noStrike" kern="1200" baseline="0" dirty="0" smtClean="0">
                <a:solidFill>
                  <a:schemeClr val="tx1"/>
                </a:solidFill>
                <a:latin typeface="+mn-lt"/>
                <a:ea typeface="+mn-ea"/>
                <a:cs typeface="+mn-cs"/>
              </a:rPr>
              <a:t>such as continuous contours, regions of the same color, and regions of the same texture.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Patterns of motion are also extremely important, although the use of motion as an information</a:t>
            </a:r>
          </a:p>
          <a:p>
            <a:r>
              <a:rPr lang="en-US" sz="1200" b="0" i="0" u="none" strike="noStrike" kern="1200" baseline="0" dirty="0" smtClean="0">
                <a:solidFill>
                  <a:schemeClr val="tx1"/>
                </a:solidFill>
                <a:latin typeface="+mn-lt"/>
                <a:ea typeface="+mn-ea"/>
                <a:cs typeface="+mn-cs"/>
              </a:rPr>
              <a:t>code is relatively neglected in visualization. The pattern-finding stage of visual processing is</a:t>
            </a:r>
          </a:p>
          <a:p>
            <a:r>
              <a:rPr lang="en-US" sz="1200" b="0" i="0" u="none" strike="noStrike" kern="1200" baseline="0" dirty="0" smtClean="0">
                <a:solidFill>
                  <a:schemeClr val="tx1"/>
                </a:solidFill>
                <a:latin typeface="+mn-lt"/>
                <a:ea typeface="+mn-ea"/>
                <a:cs typeface="+mn-cs"/>
              </a:rPr>
              <a:t>extremely flexible, influenced both by the massive amount of information available from Stage</a:t>
            </a:r>
          </a:p>
          <a:p>
            <a:r>
              <a:rPr lang="en-US" sz="1200" b="0" i="0" u="none" strike="noStrike" kern="1200" baseline="0" dirty="0" smtClean="0">
                <a:solidFill>
                  <a:schemeClr val="tx1"/>
                </a:solidFill>
                <a:latin typeface="+mn-lt"/>
                <a:ea typeface="+mn-ea"/>
                <a:cs typeface="+mn-cs"/>
              </a:rPr>
              <a:t>1 parallel processing and by the top-down action of attention driven by visual queries. Marr</a:t>
            </a:r>
          </a:p>
          <a:p>
            <a:r>
              <a:rPr lang="en-US" sz="1200" b="0" i="0" u="none" strike="noStrike" kern="1200" baseline="0" dirty="0" smtClean="0">
                <a:solidFill>
                  <a:schemeClr val="tx1"/>
                </a:solidFill>
                <a:latin typeface="+mn-lt"/>
                <a:ea typeface="+mn-ea"/>
                <a:cs typeface="+mn-cs"/>
              </a:rPr>
              <a:t>(1982) called this stage of processing the 2-112D sketch. </a:t>
            </a:r>
            <a:r>
              <a:rPr lang="en-US" sz="1200" b="0" i="0" u="none" strike="noStrike" kern="1200" baseline="0" dirty="0" err="1" smtClean="0">
                <a:solidFill>
                  <a:schemeClr val="tx1"/>
                </a:solidFill>
                <a:latin typeface="+mn-lt"/>
                <a:ea typeface="+mn-ea"/>
                <a:cs typeface="+mn-cs"/>
              </a:rPr>
              <a:t>Triesman</a:t>
            </a:r>
            <a:r>
              <a:rPr lang="en-US" sz="1200" b="0" i="0" u="none" strike="noStrike" kern="1200" baseline="0" dirty="0" smtClean="0">
                <a:solidFill>
                  <a:schemeClr val="tx1"/>
                </a:solidFill>
                <a:latin typeface="+mn-lt"/>
                <a:ea typeface="+mn-ea"/>
                <a:cs typeface="+mn-cs"/>
              </a:rPr>
              <a:t> (1985) called it a feature map.</a:t>
            </a:r>
          </a:p>
          <a:p>
            <a:r>
              <a:rPr lang="en-US" sz="1200" b="0" i="0" u="none" strike="noStrike" kern="1200" baseline="0" dirty="0" err="1" smtClean="0">
                <a:solidFill>
                  <a:schemeClr val="tx1"/>
                </a:solidFill>
                <a:latin typeface="+mn-lt"/>
                <a:ea typeface="+mn-ea"/>
                <a:cs typeface="+mn-cs"/>
              </a:rPr>
              <a:t>Rensink</a:t>
            </a:r>
            <a:r>
              <a:rPr lang="en-US" sz="1200" b="0" i="0" u="none" strike="noStrike" kern="1200" baseline="0" dirty="0" smtClean="0">
                <a:solidFill>
                  <a:schemeClr val="tx1"/>
                </a:solidFill>
                <a:latin typeface="+mn-lt"/>
                <a:ea typeface="+mn-ea"/>
                <a:cs typeface="+mn-cs"/>
              </a:rPr>
              <a:t> (2002) called it a proto-object flux to emphasize its dynamic nature.</a:t>
            </a:r>
          </a:p>
          <a:p>
            <a:r>
              <a:rPr lang="en-US" sz="1200" b="0" i="0" u="none" strike="noStrike" kern="1200" baseline="0" dirty="0" smtClean="0">
                <a:solidFill>
                  <a:schemeClr val="tx1"/>
                </a:solidFill>
                <a:latin typeface="+mn-lt"/>
                <a:ea typeface="+mn-ea"/>
                <a:cs typeface="+mn-cs"/>
              </a:rPr>
              <a:t>There is increasing evidence that tasks involving eye-hand coordination and locomotion may</a:t>
            </a:r>
          </a:p>
          <a:p>
            <a:r>
              <a:rPr lang="en-US" sz="1200" b="0" i="0" u="none" strike="noStrike" kern="1200" baseline="0" dirty="0" smtClean="0">
                <a:solidFill>
                  <a:schemeClr val="tx1"/>
                </a:solidFill>
                <a:latin typeface="+mn-lt"/>
                <a:ea typeface="+mn-ea"/>
                <a:cs typeface="+mn-cs"/>
              </a:rPr>
              <a:t>be processed in pathways distinct from those involved in object recognition. This is the two-visual</a:t>
            </a:r>
          </a:p>
          <a:p>
            <a:r>
              <a:rPr lang="en-US" sz="1200" b="0" i="0" u="none" strike="noStrike" kern="1200" baseline="0" dirty="0" smtClean="0">
                <a:solidFill>
                  <a:schemeClr val="tx1"/>
                </a:solidFill>
                <a:latin typeface="+mn-lt"/>
                <a:ea typeface="+mn-ea"/>
                <a:cs typeface="+mn-cs"/>
              </a:rPr>
              <a:t>system hypothesis: one system for locomotion and action, called the "action system," and another</a:t>
            </a:r>
          </a:p>
          <a:p>
            <a:r>
              <a:rPr lang="en-US" sz="1200" b="0" i="0" u="none" strike="noStrike" kern="1200" baseline="0" dirty="0" smtClean="0">
                <a:solidFill>
                  <a:schemeClr val="tx1"/>
                </a:solidFill>
                <a:latin typeface="+mn-lt"/>
                <a:ea typeface="+mn-ea"/>
                <a:cs typeface="+mn-cs"/>
              </a:rPr>
              <a:t>for symbolic object manipulation, called the "what system." A detailed and convincing account</a:t>
            </a:r>
          </a:p>
          <a:p>
            <a:r>
              <a:rPr lang="en-US" sz="1200" b="0" i="0" u="none" strike="noStrike" kern="1200" baseline="0" dirty="0" smtClean="0">
                <a:solidFill>
                  <a:schemeClr val="tx1"/>
                </a:solidFill>
                <a:latin typeface="+mn-lt"/>
                <a:ea typeface="+mn-ea"/>
                <a:cs typeface="+mn-cs"/>
              </a:rPr>
              <a:t>of it can be found in Milner and </a:t>
            </a:r>
            <a:r>
              <a:rPr lang="en-US" sz="1200" b="0" i="0" u="none" strike="noStrike" kern="1200" baseline="0" dirty="0" err="1" smtClean="0">
                <a:solidFill>
                  <a:schemeClr val="tx1"/>
                </a:solidFill>
                <a:latin typeface="+mn-lt"/>
                <a:ea typeface="+mn-ea"/>
                <a:cs typeface="+mn-cs"/>
              </a:rPr>
              <a:t>Goodale</a:t>
            </a:r>
            <a:r>
              <a:rPr lang="en-US" sz="1200" b="0" i="0" u="none" strike="noStrike" kern="1200" baseline="0" dirty="0" smtClean="0">
                <a:solidFill>
                  <a:schemeClr val="tx1"/>
                </a:solidFill>
                <a:latin typeface="+mn-lt"/>
                <a:ea typeface="+mn-ea"/>
                <a:cs typeface="+mn-cs"/>
              </a:rPr>
              <a:t> (1995).</a:t>
            </a:r>
          </a:p>
          <a:p>
            <a:r>
              <a:rPr lang="en-US" sz="1200" b="0" i="0" u="none" strike="noStrike" kern="1200" baseline="0" dirty="0" smtClean="0">
                <a:solidFill>
                  <a:schemeClr val="tx1"/>
                </a:solidFill>
                <a:latin typeface="+mn-lt"/>
                <a:ea typeface="+mn-ea"/>
                <a:cs typeface="+mn-cs"/>
              </a:rPr>
              <a:t>Important characteristics of Stage 2 processing include:</a:t>
            </a:r>
          </a:p>
          <a:p>
            <a:r>
              <a:rPr lang="en-SG" sz="1200" b="0" i="0" u="none" strike="noStrike" kern="1200" baseline="0" dirty="0" smtClean="0">
                <a:solidFill>
                  <a:schemeClr val="tx1"/>
                </a:solidFill>
                <a:latin typeface="+mn-lt"/>
                <a:ea typeface="+mn-ea"/>
                <a:cs typeface="+mn-cs"/>
              </a:rPr>
              <a:t>Slow serial processing</a:t>
            </a:r>
          </a:p>
          <a:p>
            <a:r>
              <a:rPr lang="en-US" sz="1200" b="0" i="0" u="none" strike="noStrike" kern="1200" baseline="0" dirty="0" smtClean="0">
                <a:solidFill>
                  <a:schemeClr val="tx1"/>
                </a:solidFill>
                <a:latin typeface="+mn-lt"/>
                <a:ea typeface="+mn-ea"/>
                <a:cs typeface="+mn-cs"/>
              </a:rPr>
              <a:t>Involvement of both working memory and long-term memory</a:t>
            </a:r>
          </a:p>
          <a:p>
            <a:r>
              <a:rPr lang="en-US" sz="1200" b="0" i="0" u="none" strike="noStrike" kern="1200" baseline="0" dirty="0" smtClean="0">
                <a:solidFill>
                  <a:schemeClr val="tx1"/>
                </a:solidFill>
                <a:latin typeface="+mn-lt"/>
                <a:ea typeface="+mn-ea"/>
                <a:cs typeface="+mn-cs"/>
              </a:rPr>
              <a:t>More emphasis on arbitrary aspects of symbols</a:t>
            </a:r>
          </a:p>
          <a:p>
            <a:r>
              <a:rPr lang="en-US" sz="1200" b="0" i="0" u="none" strike="noStrike" kern="1200" baseline="0" dirty="0" smtClean="0">
                <a:solidFill>
                  <a:schemeClr val="tx1"/>
                </a:solidFill>
                <a:latin typeface="+mn-lt"/>
                <a:ea typeface="+mn-ea"/>
                <a:cs typeface="+mn-cs"/>
              </a:rPr>
              <a:t>In a state of flux, a combination of bottom-up feature processing and top-down</a:t>
            </a:r>
          </a:p>
          <a:p>
            <a:r>
              <a:rPr lang="en-SG" sz="1200" b="0" i="0" u="none" strike="noStrike" kern="1200" baseline="0" dirty="0" smtClean="0">
                <a:solidFill>
                  <a:schemeClr val="tx1"/>
                </a:solidFill>
                <a:latin typeface="+mn-lt"/>
                <a:ea typeface="+mn-ea"/>
                <a:cs typeface="+mn-cs"/>
              </a:rPr>
              <a:t>attentional mechanisms</a:t>
            </a:r>
          </a:p>
          <a:p>
            <a:r>
              <a:rPr lang="en-US" sz="1200" b="0" i="0" u="none" strike="noStrike" kern="1200" baseline="0" dirty="0" smtClean="0">
                <a:solidFill>
                  <a:schemeClr val="tx1"/>
                </a:solidFill>
                <a:latin typeface="+mn-lt"/>
                <a:ea typeface="+mn-ea"/>
                <a:cs typeface="+mn-cs"/>
              </a:rPr>
              <a:t>Different pathways for object recognition and visually guided motion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the highest level of perception are the objects held in visual working memory by the demands</a:t>
            </a:r>
          </a:p>
          <a:p>
            <a:r>
              <a:rPr lang="en-US" sz="1200" b="0" i="0" u="none" strike="noStrike" kern="1200" baseline="0" dirty="0" smtClean="0">
                <a:solidFill>
                  <a:schemeClr val="tx1"/>
                </a:solidFill>
                <a:latin typeface="+mn-lt"/>
                <a:ea typeface="+mn-ea"/>
                <a:cs typeface="+mn-cs"/>
              </a:rPr>
              <a:t>of active attention. In order to use an external visualization, we construct a sequence of visual</a:t>
            </a:r>
          </a:p>
          <a:p>
            <a:r>
              <a:rPr lang="en-US" sz="1200" b="0" i="0" u="none" strike="noStrike" kern="1200" baseline="0" dirty="0" smtClean="0">
                <a:solidFill>
                  <a:schemeClr val="tx1"/>
                </a:solidFill>
                <a:latin typeface="+mn-lt"/>
                <a:ea typeface="+mn-ea"/>
                <a:cs typeface="+mn-cs"/>
              </a:rPr>
              <a:t>queries that are answered through visual search strategies. At this level, only a few objects can</a:t>
            </a:r>
          </a:p>
          <a:p>
            <a:r>
              <a:rPr lang="en-US" sz="1200" b="0" i="0" u="none" strike="noStrike" kern="1200" baseline="0" dirty="0" smtClean="0">
                <a:solidFill>
                  <a:schemeClr val="tx1"/>
                </a:solidFill>
                <a:latin typeface="+mn-lt"/>
                <a:ea typeface="+mn-ea"/>
                <a:cs typeface="+mn-cs"/>
              </a:rPr>
              <a:t>be held at a time; they are constructed from the available patterns providing answers to the visual</a:t>
            </a:r>
          </a:p>
          <a:p>
            <a:r>
              <a:rPr lang="en-US" sz="1200" b="0" i="0" u="none" strike="noStrike" kern="1200" baseline="0" dirty="0" smtClean="0">
                <a:solidFill>
                  <a:schemeClr val="tx1"/>
                </a:solidFill>
                <a:latin typeface="+mn-lt"/>
                <a:ea typeface="+mn-ea"/>
                <a:cs typeface="+mn-cs"/>
              </a:rPr>
              <a:t>queries. For example, if we use a road map to look for a route, the visual query will trigger a</a:t>
            </a:r>
          </a:p>
          <a:p>
            <a:r>
              <a:rPr lang="en-US" sz="1200" b="0" i="0" u="none" strike="noStrike" kern="1200" baseline="0" dirty="0" smtClean="0">
                <a:solidFill>
                  <a:schemeClr val="tx1"/>
                </a:solidFill>
                <a:latin typeface="+mn-lt"/>
                <a:ea typeface="+mn-ea"/>
                <a:cs typeface="+mn-cs"/>
              </a:rPr>
              <a:t>search for connected red contours (representing major highways) between two visual symbols</a:t>
            </a:r>
          </a:p>
          <a:p>
            <a:r>
              <a:rPr lang="en-SG" sz="1200" b="0" i="0" u="none" strike="noStrike" kern="1200" baseline="0" dirty="0" smtClean="0">
                <a:solidFill>
                  <a:schemeClr val="tx1"/>
                </a:solidFill>
                <a:latin typeface="+mn-lt"/>
                <a:ea typeface="+mn-ea"/>
                <a:cs typeface="+mn-cs"/>
              </a:rPr>
              <a:t>(representing cities).</a:t>
            </a:r>
          </a:p>
          <a:p>
            <a:r>
              <a:rPr lang="en-US" sz="1200" b="0" i="0" u="none" strike="noStrike" kern="1200" baseline="0" dirty="0" smtClean="0">
                <a:solidFill>
                  <a:schemeClr val="tx1"/>
                </a:solidFill>
                <a:latin typeface="+mn-lt"/>
                <a:ea typeface="+mn-ea"/>
                <a:cs typeface="+mn-cs"/>
              </a:rPr>
              <a:t>Beyond the visual processing stages shown in Figure 1.11 are interfaces to other subsystems.</a:t>
            </a:r>
          </a:p>
          <a:p>
            <a:r>
              <a:rPr lang="en-US" sz="1200" b="0" i="0" u="none" strike="noStrike" kern="1200" baseline="0" dirty="0" smtClean="0">
                <a:solidFill>
                  <a:schemeClr val="tx1"/>
                </a:solidFill>
                <a:latin typeface="+mn-lt"/>
                <a:ea typeface="+mn-ea"/>
                <a:cs typeface="+mn-cs"/>
              </a:rPr>
              <a:t>The visual object identification process interfaces with the verbal linguistic subsystems of the</a:t>
            </a:r>
          </a:p>
          <a:p>
            <a:r>
              <a:rPr lang="en-US" sz="1200" b="0" i="0" u="none" strike="noStrike" kern="1200" baseline="0" dirty="0" smtClean="0">
                <a:solidFill>
                  <a:schemeClr val="tx1"/>
                </a:solidFill>
                <a:latin typeface="+mn-lt"/>
                <a:ea typeface="+mn-ea"/>
                <a:cs typeface="+mn-cs"/>
              </a:rPr>
              <a:t>brain so that words can be connected to images. The perception-for-action subsystem interfaces</a:t>
            </a:r>
          </a:p>
          <a:p>
            <a:r>
              <a:rPr lang="en-US" sz="1200" b="0" i="0" u="none" strike="noStrike" kern="1200" baseline="0" dirty="0" smtClean="0">
                <a:solidFill>
                  <a:schemeClr val="tx1"/>
                </a:solidFill>
                <a:latin typeface="+mn-lt"/>
                <a:ea typeface="+mn-ea"/>
                <a:cs typeface="+mn-cs"/>
              </a:rPr>
              <a:t>with the motor systems that control muscle movements.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17</a:t>
            </a:fld>
            <a:endParaRPr lang="en-US"/>
          </a:p>
        </p:txBody>
      </p:sp>
    </p:spTree>
    <p:extLst>
      <p:ext uri="{BB962C8B-B14F-4D97-AF65-F5344CB8AC3E}">
        <p14:creationId xmlns:p14="http://schemas.microsoft.com/office/powerpoint/2010/main" val="2626070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 updated, especially the course homepage</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39</a:t>
            </a:fld>
            <a:endParaRPr lang="en-US"/>
          </a:p>
        </p:txBody>
      </p:sp>
    </p:spTree>
    <p:extLst>
      <p:ext uri="{BB962C8B-B14F-4D97-AF65-F5344CB8AC3E}">
        <p14:creationId xmlns:p14="http://schemas.microsoft.com/office/powerpoint/2010/main" val="1674831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40</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19</a:t>
            </a:fld>
            <a:endParaRPr lang="en-US"/>
          </a:p>
        </p:txBody>
      </p:sp>
    </p:spTree>
    <p:extLst>
      <p:ext uri="{BB962C8B-B14F-4D97-AF65-F5344CB8AC3E}">
        <p14:creationId xmlns:p14="http://schemas.microsoft.com/office/powerpoint/2010/main" val="416633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Roboto Light" panose="02000000000000000000" pitchFamily="2" charset="0"/>
                <a:ea typeface="Roboto Light" panose="02000000000000000000" pitchFamily="2" charset="0"/>
              </a:rPr>
              <a:t>For example, the colour of a car is an attribute of the car, the taste of food is an attribute of the food, and the floor area is an attribute of a house.</a:t>
            </a:r>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20</a:t>
            </a:fld>
            <a:endParaRPr lang="en-US"/>
          </a:p>
        </p:txBody>
      </p:sp>
    </p:spTree>
    <p:extLst>
      <p:ext uri="{BB962C8B-B14F-4D97-AF65-F5344CB8AC3E}">
        <p14:creationId xmlns:p14="http://schemas.microsoft.com/office/powerpoint/2010/main" val="270218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22</a:t>
            </a:fld>
            <a:endParaRPr lang="en-US"/>
          </a:p>
        </p:txBody>
      </p:sp>
    </p:spTree>
    <p:extLst>
      <p:ext uri="{BB962C8B-B14F-4D97-AF65-F5344CB8AC3E}">
        <p14:creationId xmlns:p14="http://schemas.microsoft.com/office/powerpoint/2010/main" val="421753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23</a:t>
            </a:fld>
            <a:endParaRPr lang="en-US"/>
          </a:p>
        </p:txBody>
      </p:sp>
    </p:spTree>
    <p:extLst>
      <p:ext uri="{BB962C8B-B14F-4D97-AF65-F5344CB8AC3E}">
        <p14:creationId xmlns:p14="http://schemas.microsoft.com/office/powerpoint/2010/main" val="191191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24</a:t>
            </a:fld>
            <a:endParaRPr lang="en-US"/>
          </a:p>
        </p:txBody>
      </p:sp>
    </p:spTree>
    <p:extLst>
      <p:ext uri="{BB962C8B-B14F-4D97-AF65-F5344CB8AC3E}">
        <p14:creationId xmlns:p14="http://schemas.microsoft.com/office/powerpoint/2010/main" val="69007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18094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653404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288008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i.stack.imgur.com/cMEOk.p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image.slidesharecdn.com/measurementandscales-120411075801-phpapp02/95/measurement-and-scales-6-728.jpg?cb=133413130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i.cmpnet.com/intelligententerprise/images/0810/Data-Dimension-Hierarchies.jpg"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8.xml"/><Relationship Id="rId5" Type="http://schemas.openxmlformats.org/officeDocument/2006/relationships/hyperlink" Target="https://help.tableau.com/current/pro/desktop/en-us/multiple_connections.htm" TargetMode="Externa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0.xml"/><Relationship Id="rId5" Type="http://schemas.openxmlformats.org/officeDocument/2006/relationships/hyperlink" Target="https://help.tableau.com/current/pro/desktop/en-us/pivot.htm" TargetMode="Externa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hyperlink" Target="https://canvas.suss.edu.sg/courses/31564" TargetMode="External"/><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hyperlink" Target="https://www.tableau.com/learn/get-started/creator" TargetMode="External"/><Relationship Id="rId5" Type="http://schemas.openxmlformats.org/officeDocument/2006/relationships/hyperlink" Target="https://www.tableau.com/products/trial" TargetMode="External"/><Relationship Id="rId4" Type="http://schemas.openxmlformats.org/officeDocument/2006/relationships/hyperlink" Target="https://ibookstore.suss.edu.s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Science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2</a:t>
            </a:r>
          </a:p>
        </p:txBody>
      </p:sp>
      <p:sp>
        <p:nvSpPr>
          <p:cNvPr id="5" name="TextBox 4">
            <a:extLst>
              <a:ext uri="{FF2B5EF4-FFF2-40B4-BE49-F238E27FC236}">
                <a16:creationId xmlns:a16="http://schemas.microsoft.com/office/drawing/2014/main" id="{D0F64D1C-BB56-A944-AE24-79D7B3A7225A}"/>
              </a:ext>
            </a:extLst>
          </p:cNvPr>
          <p:cNvSpPr txBox="1"/>
          <p:nvPr/>
        </p:nvSpPr>
        <p:spPr>
          <a:xfrm>
            <a:off x="253128" y="3896768"/>
            <a:ext cx="990528"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a:t>
            </a:r>
            <a:r>
              <a:rPr lang="en-US" sz="1200" dirty="0" smtClean="0">
                <a:solidFill>
                  <a:srgbClr val="99D6EA"/>
                </a:solidFill>
                <a:latin typeface="Roboto Medium" panose="02000000000000000000" pitchFamily="2" charset="0"/>
                <a:ea typeface="Roboto Medium" panose="02000000000000000000" pitchFamily="2" charset="0"/>
              </a:rPr>
              <a:t>2022</a:t>
            </a:r>
            <a:endParaRPr lang="en-US" sz="1200" dirty="0">
              <a:solidFill>
                <a:srgbClr val="99D6EA"/>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8409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sp>
        <p:nvSpPr>
          <p:cNvPr id="9" name="Rectangle 8">
            <a:extLst>
              <a:ext uri="{FF2B5EF4-FFF2-40B4-BE49-F238E27FC236}">
                <a16:creationId xmlns:a16="http://schemas.microsoft.com/office/drawing/2014/main" id="{A1E4C463-A8D9-874F-874D-4609E97EF065}"/>
              </a:ext>
            </a:extLst>
          </p:cNvPr>
          <p:cNvSpPr/>
          <p:nvPr/>
        </p:nvSpPr>
        <p:spPr>
          <a:xfrm>
            <a:off x="2641600" y="4855943"/>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a:t>
            </a:r>
            <a:r>
              <a:rPr lang="en-US" sz="1200" dirty="0" smtClean="0">
                <a:solidFill>
                  <a:srgbClr val="003B5C"/>
                </a:solidFill>
                <a:latin typeface="Roboto" panose="02000000000000000000" pitchFamily="2" charset="0"/>
                <a:ea typeface="Roboto" panose="02000000000000000000" pitchFamily="2" charset="0"/>
              </a:rPr>
              <a:t>://www.propertyguru.com.sg/map-search</a:t>
            </a:r>
            <a:endParaRPr lang="en-US" sz="1200" dirty="0">
              <a:solidFill>
                <a:srgbClr val="003B5C"/>
              </a:solidFill>
              <a:latin typeface="Roboto" panose="02000000000000000000" pitchFamily="2" charset="0"/>
              <a:ea typeface="Roboto" panose="02000000000000000000" pitchFamily="2" charset="0"/>
            </a:endParaRPr>
          </a:p>
        </p:txBody>
      </p:sp>
      <p:pic>
        <p:nvPicPr>
          <p:cNvPr id="6" name="Content Placeholder 5"/>
          <p:cNvPicPr>
            <a:picLocks noGrp="1" noChangeAspect="1"/>
          </p:cNvPicPr>
          <p:nvPr>
            <p:ph idx="1"/>
          </p:nvPr>
        </p:nvPicPr>
        <p:blipFill>
          <a:blip r:embed="rId2"/>
          <a:stretch>
            <a:fillRect/>
          </a:stretch>
        </p:blipFill>
        <p:spPr>
          <a:xfrm>
            <a:off x="1756591" y="1632821"/>
            <a:ext cx="5497979" cy="3280307"/>
          </a:xfrm>
          <a:prstGeom prst="rect">
            <a:avLst/>
          </a:prstGeom>
        </p:spPr>
      </p:pic>
    </p:spTree>
    <p:extLst>
      <p:ext uri="{BB962C8B-B14F-4D97-AF65-F5344CB8AC3E}">
        <p14:creationId xmlns:p14="http://schemas.microsoft.com/office/powerpoint/2010/main" val="13233282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Semiotics of 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 </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Semiotics is the study of symbols and how they convey meaning</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This discipline was originated in the United States by C. S. Peirce, and later developed in Europe by French philosopher and linguist Ferdinand de Saussure</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Saussure defines a principle of arbitrariness, and applies it to the relationship between a symbol and the thing it signifies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Meanings to one culture may be nonsense to another</a:t>
            </a:r>
          </a:p>
        </p:txBody>
      </p:sp>
    </p:spTree>
    <p:extLst>
      <p:ext uri="{BB962C8B-B14F-4D97-AF65-F5344CB8AC3E}">
        <p14:creationId xmlns:p14="http://schemas.microsoft.com/office/powerpoint/2010/main" val="27879056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Properties of sensory and arbitrary representation</a:t>
            </a:r>
          </a:p>
        </p:txBody>
      </p:sp>
      <p:sp>
        <p:nvSpPr>
          <p:cNvPr id="4" name="Content Placeholder 3"/>
          <p:cNvSpPr>
            <a:spLocks noGrp="1"/>
          </p:cNvSpPr>
          <p:nvPr>
            <p:ph idx="1"/>
          </p:nvPr>
        </p:nvSpPr>
        <p:spPr>
          <a:xfrm>
            <a:off x="290175" y="1702696"/>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Sensory</a:t>
            </a:r>
            <a:r>
              <a:rPr lang="en-GB" sz="1800" dirty="0">
                <a:latin typeface="Roboto Light" panose="02000000000000000000" pitchFamily="2" charset="0"/>
                <a:ea typeface="Roboto Light" panose="02000000000000000000" pitchFamily="2" charset="0"/>
              </a:rPr>
              <a:t> refers to symbols and aspects of representation that uses the perceptual processing power of the brain without training</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Arbitrary</a:t>
            </a:r>
            <a:r>
              <a:rPr lang="en-GB" sz="1800" dirty="0">
                <a:latin typeface="Roboto Light" panose="02000000000000000000" pitchFamily="2" charset="0"/>
                <a:ea typeface="Roboto Light" panose="02000000000000000000" pitchFamily="2" charset="0"/>
              </a:rPr>
              <a:t> refers to aspects of representation without a perceptual basis, and users must be trained to interpret it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Sensory representation can be understood without training, processed rapidly and in parallel, tends to be stable across individuals, cultures and time, and is resistant to instructional bias. Conversely, arbitrary representation is capable of rapid change and derives its power from culture. It can vary with culture and application</a:t>
            </a:r>
          </a:p>
        </p:txBody>
      </p:sp>
    </p:spTree>
    <p:extLst>
      <p:ext uri="{BB962C8B-B14F-4D97-AF65-F5344CB8AC3E}">
        <p14:creationId xmlns:p14="http://schemas.microsoft.com/office/powerpoint/2010/main" val="24844544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2"/>
            <a:ext cx="8388925" cy="5931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Roboto Medium"/>
                <a:ea typeface="ヒラギノ角ゴ Pro W3"/>
                <a:cs typeface="ヒラギノ角ゴ Pro W3"/>
              </a:rPr>
              <a:t>Semiotics of Data </a:t>
            </a:r>
            <a:r>
              <a:rPr lang="en-US" altLang="en-US" sz="3200" dirty="0" err="1">
                <a:latin typeface="Roboto Medium"/>
                <a:ea typeface="ヒラギノ角ゴ Pro W3"/>
                <a:cs typeface="ヒラギノ角ゴ Pro W3"/>
              </a:rPr>
              <a:t>Visualisation</a:t>
            </a:r>
            <a:endParaRPr lang="en-SG" altLang="en-US" sz="3200" dirty="0">
              <a:latin typeface="Roboto Medium"/>
              <a:ea typeface="ヒラギノ角ゴ Pro W3"/>
              <a:cs typeface="ヒラギノ角ゴ Pro W3"/>
            </a:endParaRPr>
          </a:p>
        </p:txBody>
      </p:sp>
      <p:sp>
        <p:nvSpPr>
          <p:cNvPr id="10" name="Rounded Rectangle 9"/>
          <p:cNvSpPr/>
          <p:nvPr/>
        </p:nvSpPr>
        <p:spPr>
          <a:xfrm>
            <a:off x="1367883" y="1478464"/>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Sensory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Understanding without Training.</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Resistance to Instructional Bias.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Sensory Immediacy.</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Cross-cultural Validity.</a:t>
            </a:r>
          </a:p>
        </p:txBody>
      </p:sp>
      <p:sp>
        <p:nvSpPr>
          <p:cNvPr id="11" name="Rounded Rectangle 10"/>
          <p:cNvSpPr/>
          <p:nvPr/>
        </p:nvSpPr>
        <p:spPr>
          <a:xfrm>
            <a:off x="4863946" y="1418992"/>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Arbitrary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Hard to Learn.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Easy to Forget.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Embedded in Culture and Applications.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Formally Powerful.</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Capable of Rapid Change.</a:t>
            </a:r>
          </a:p>
        </p:txBody>
      </p:sp>
      <p:sp>
        <p:nvSpPr>
          <p:cNvPr id="7" name="Content Placeholder 2"/>
          <p:cNvSpPr txBox="1">
            <a:spLocks/>
          </p:cNvSpPr>
          <p:nvPr/>
        </p:nvSpPr>
        <p:spPr>
          <a:xfrm>
            <a:off x="453862" y="791320"/>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smtClean="0">
                <a:latin typeface="Roboto Medium" panose="02000000000000000000" pitchFamily="2" charset="0"/>
                <a:ea typeface="Roboto Medium" panose="02000000000000000000" pitchFamily="2" charset="0"/>
              </a:rPr>
              <a:t>Sensory </a:t>
            </a:r>
            <a:r>
              <a:rPr lang="en-GB" sz="1800" i="1" dirty="0">
                <a:latin typeface="Roboto Medium" panose="02000000000000000000" pitchFamily="2" charset="0"/>
                <a:ea typeface="Roboto Medium" panose="02000000000000000000" pitchFamily="2" charset="0"/>
              </a:rPr>
              <a:t>vs arbitrary representation</a:t>
            </a:r>
          </a:p>
        </p:txBody>
      </p:sp>
    </p:spTree>
    <p:custDataLst>
      <p:tags r:id="rId1"/>
    </p:custDataLst>
    <p:extLst>
      <p:ext uri="{BB962C8B-B14F-4D97-AF65-F5344CB8AC3E}">
        <p14:creationId xmlns:p14="http://schemas.microsoft.com/office/powerpoint/2010/main" val="1794061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smtClean="0">
                <a:latin typeface="Roboto Medium" panose="02000000000000000000" pitchFamily="2" charset="0"/>
                <a:ea typeface="Roboto Medium" panose="02000000000000000000" pitchFamily="2" charset="0"/>
              </a:rPr>
              <a:t>C</a:t>
            </a:r>
            <a:r>
              <a:rPr lang="en-US" altLang="zh-CN" sz="3200" dirty="0" smtClean="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smtClean="0">
                <a:solidFill>
                  <a:prstClr val="black"/>
                </a:solidFill>
                <a:latin typeface="Calibri"/>
              </a:rPr>
              <a:t>(a)</a:t>
            </a:r>
            <a:endParaRPr lang="en-SG" sz="1100" dirty="0">
              <a:solidFill>
                <a:prstClr val="black"/>
              </a:solidFill>
              <a:latin typeface="Calibri"/>
            </a:endParaRP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smtClean="0">
                <a:solidFill>
                  <a:prstClr val="black"/>
                </a:solidFill>
                <a:latin typeface="Calibri"/>
              </a:rPr>
              <a:t>(b)</a:t>
            </a:r>
            <a:endParaRPr lang="en-SG" sz="1100" dirty="0">
              <a:solidFill>
                <a:prstClr val="black"/>
              </a:solidFill>
              <a:latin typeface="Calibri"/>
            </a:endParaRP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smtClean="0">
                <a:solidFill>
                  <a:prstClr val="black"/>
                </a:solidFill>
                <a:latin typeface="Calibri"/>
              </a:rPr>
              <a:t>(c)</a:t>
            </a:r>
            <a:endParaRPr lang="en-SG" sz="1100" dirty="0">
              <a:solidFill>
                <a:prstClr val="black"/>
              </a:solidFill>
              <a:latin typeface="Calibri"/>
            </a:endParaRP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smtClean="0">
                <a:solidFill>
                  <a:prstClr val="black"/>
                </a:solidFill>
                <a:latin typeface="Calibri"/>
              </a:rPr>
              <a:t>(d)</a:t>
            </a:r>
            <a:endParaRPr lang="en-SG" sz="1100" dirty="0">
              <a:solidFill>
                <a:prstClr val="black"/>
              </a:solidFill>
              <a:latin typeface="Calibri"/>
            </a:endParaRPr>
          </a:p>
        </p:txBody>
      </p:sp>
    </p:spTree>
    <p:extLst>
      <p:ext uri="{BB962C8B-B14F-4D97-AF65-F5344CB8AC3E}">
        <p14:creationId xmlns:p14="http://schemas.microsoft.com/office/powerpoint/2010/main" val="40926392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smtClean="0">
                <a:latin typeface="Roboto Medium" panose="02000000000000000000" pitchFamily="2" charset="0"/>
                <a:ea typeface="Roboto Medium" panose="02000000000000000000" pitchFamily="2" charset="0"/>
              </a:rPr>
              <a:t>C</a:t>
            </a:r>
            <a:r>
              <a:rPr lang="en-US" altLang="zh-CN" sz="3200" dirty="0" smtClean="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smtClean="0">
                <a:solidFill>
                  <a:prstClr val="black"/>
                </a:solidFill>
                <a:latin typeface="Calibri"/>
              </a:rPr>
              <a:t>(a)</a:t>
            </a:r>
            <a:endParaRPr lang="en-SG" sz="1100" dirty="0">
              <a:solidFill>
                <a:prstClr val="black"/>
              </a:solidFill>
              <a:latin typeface="Calibri"/>
            </a:endParaRP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smtClean="0">
                <a:solidFill>
                  <a:prstClr val="black"/>
                </a:solidFill>
                <a:latin typeface="Calibri"/>
              </a:rPr>
              <a:t>(b)</a:t>
            </a:r>
            <a:endParaRPr lang="en-SG" sz="1100" dirty="0">
              <a:solidFill>
                <a:prstClr val="black"/>
              </a:solidFill>
              <a:latin typeface="Calibri"/>
            </a:endParaRP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smtClean="0">
                <a:solidFill>
                  <a:prstClr val="black"/>
                </a:solidFill>
                <a:latin typeface="Calibri"/>
              </a:rPr>
              <a:t>(c)</a:t>
            </a:r>
            <a:endParaRPr lang="en-SG" sz="1100" dirty="0">
              <a:solidFill>
                <a:prstClr val="black"/>
              </a:solidFill>
              <a:latin typeface="Calibri"/>
            </a:endParaRP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smtClean="0">
                <a:solidFill>
                  <a:prstClr val="black"/>
                </a:solidFill>
                <a:latin typeface="Calibri"/>
              </a:rPr>
              <a:t>(d)</a:t>
            </a:r>
            <a:endParaRPr lang="en-SG" sz="1100" dirty="0">
              <a:solidFill>
                <a:prstClr val="black"/>
              </a:solidFill>
              <a:latin typeface="Calibri"/>
            </a:endParaRPr>
          </a:p>
        </p:txBody>
      </p:sp>
      <p:sp>
        <p:nvSpPr>
          <p:cNvPr id="14" name="TextBox 13"/>
          <p:cNvSpPr txBox="1"/>
          <p:nvPr/>
        </p:nvSpPr>
        <p:spPr>
          <a:xfrm>
            <a:off x="457200" y="2278627"/>
            <a:ext cx="923925" cy="307777"/>
          </a:xfrm>
          <a:prstGeom prst="rect">
            <a:avLst/>
          </a:prstGeom>
          <a:noFill/>
        </p:spPr>
        <p:txBody>
          <a:bodyPr wrap="square" rtlCol="0">
            <a:spAutoFit/>
          </a:bodyPr>
          <a:lstStyle/>
          <a:p>
            <a:r>
              <a:rPr lang="en-SG" sz="1400" dirty="0" smtClean="0">
                <a:solidFill>
                  <a:prstClr val="black"/>
                </a:solidFill>
                <a:latin typeface="Calibri"/>
              </a:rPr>
              <a:t>Sensory</a:t>
            </a:r>
            <a:endParaRPr lang="en-SG" sz="1400" dirty="0">
              <a:solidFill>
                <a:prstClr val="black"/>
              </a:solidFill>
              <a:latin typeface="Calibri"/>
            </a:endParaRPr>
          </a:p>
        </p:txBody>
      </p:sp>
      <p:sp>
        <p:nvSpPr>
          <p:cNvPr id="15" name="TextBox 14"/>
          <p:cNvSpPr txBox="1"/>
          <p:nvPr/>
        </p:nvSpPr>
        <p:spPr>
          <a:xfrm>
            <a:off x="7502199" y="4138979"/>
            <a:ext cx="923925" cy="307777"/>
          </a:xfrm>
          <a:prstGeom prst="rect">
            <a:avLst/>
          </a:prstGeom>
          <a:noFill/>
        </p:spPr>
        <p:txBody>
          <a:bodyPr wrap="square" rtlCol="0">
            <a:spAutoFit/>
          </a:bodyPr>
          <a:lstStyle/>
          <a:p>
            <a:r>
              <a:rPr lang="en-SG" sz="1400" dirty="0" smtClean="0">
                <a:solidFill>
                  <a:prstClr val="black"/>
                </a:solidFill>
                <a:latin typeface="Calibri"/>
              </a:rPr>
              <a:t>Sensory</a:t>
            </a:r>
            <a:endParaRPr lang="en-SG" sz="1400" dirty="0">
              <a:solidFill>
                <a:prstClr val="black"/>
              </a:solidFill>
              <a:latin typeface="Calibri"/>
            </a:endParaRPr>
          </a:p>
        </p:txBody>
      </p:sp>
      <p:sp>
        <p:nvSpPr>
          <p:cNvPr id="16" name="TextBox 15"/>
          <p:cNvSpPr txBox="1"/>
          <p:nvPr/>
        </p:nvSpPr>
        <p:spPr>
          <a:xfrm>
            <a:off x="304801" y="4047105"/>
            <a:ext cx="1065480" cy="307777"/>
          </a:xfrm>
          <a:prstGeom prst="rect">
            <a:avLst/>
          </a:prstGeom>
          <a:noFill/>
        </p:spPr>
        <p:txBody>
          <a:bodyPr wrap="square" rtlCol="0">
            <a:spAutoFit/>
          </a:bodyPr>
          <a:lstStyle/>
          <a:p>
            <a:r>
              <a:rPr lang="en-SG" sz="1400" dirty="0" smtClean="0">
                <a:solidFill>
                  <a:prstClr val="black"/>
                </a:solidFill>
                <a:latin typeface="Calibri"/>
              </a:rPr>
              <a:t>Arbitrary</a:t>
            </a:r>
            <a:endParaRPr lang="en-SG" sz="1400" dirty="0">
              <a:solidFill>
                <a:prstClr val="black"/>
              </a:solidFill>
              <a:latin typeface="Calibri"/>
            </a:endParaRPr>
          </a:p>
        </p:txBody>
      </p:sp>
      <p:sp>
        <p:nvSpPr>
          <p:cNvPr id="17" name="TextBox 16"/>
          <p:cNvSpPr txBox="1"/>
          <p:nvPr/>
        </p:nvSpPr>
        <p:spPr>
          <a:xfrm>
            <a:off x="7947552" y="2093961"/>
            <a:ext cx="1065480" cy="307777"/>
          </a:xfrm>
          <a:prstGeom prst="rect">
            <a:avLst/>
          </a:prstGeom>
          <a:noFill/>
        </p:spPr>
        <p:txBody>
          <a:bodyPr wrap="square" rtlCol="0">
            <a:spAutoFit/>
          </a:bodyPr>
          <a:lstStyle/>
          <a:p>
            <a:r>
              <a:rPr lang="en-SG" sz="1400" dirty="0" smtClean="0">
                <a:solidFill>
                  <a:prstClr val="black"/>
                </a:solidFill>
                <a:latin typeface="Calibri"/>
              </a:rPr>
              <a:t>Arbitrary</a:t>
            </a:r>
            <a:endParaRPr lang="en-SG" sz="1400" dirty="0">
              <a:solidFill>
                <a:prstClr val="black"/>
              </a:solidFill>
              <a:latin typeface="Calibri"/>
            </a:endParaRPr>
          </a:p>
        </p:txBody>
      </p:sp>
    </p:spTree>
    <p:extLst>
      <p:ext uri="{BB962C8B-B14F-4D97-AF65-F5344CB8AC3E}">
        <p14:creationId xmlns:p14="http://schemas.microsoft.com/office/powerpoint/2010/main" val="2425486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perceptual processing model</a:t>
            </a:r>
          </a:p>
        </p:txBody>
      </p:sp>
      <p:pic>
        <p:nvPicPr>
          <p:cNvPr id="5" name="Picture 4" descr="A screenshot of a cell phone&#10;&#10;Description automatically generated">
            <a:extLst>
              <a:ext uri="{FF2B5EF4-FFF2-40B4-BE49-F238E27FC236}">
                <a16:creationId xmlns:a16="http://schemas.microsoft.com/office/drawing/2014/main" id="{C8D8C6EA-5482-9E4D-97AF-B260F5AD6C8F}"/>
              </a:ext>
            </a:extLst>
          </p:cNvPr>
          <p:cNvPicPr>
            <a:picLocks noChangeAspect="1"/>
          </p:cNvPicPr>
          <p:nvPr/>
        </p:nvPicPr>
        <p:blipFill>
          <a:blip r:embed="rId3"/>
          <a:stretch>
            <a:fillRect/>
          </a:stretch>
        </p:blipFill>
        <p:spPr>
          <a:xfrm>
            <a:off x="616688" y="2036438"/>
            <a:ext cx="7574015" cy="2131524"/>
          </a:xfrm>
          <a:prstGeom prst="rect">
            <a:avLst/>
          </a:prstGeom>
        </p:spPr>
      </p:pic>
    </p:spTree>
    <p:extLst>
      <p:ext uri="{BB962C8B-B14F-4D97-AF65-F5344CB8AC3E}">
        <p14:creationId xmlns:p14="http://schemas.microsoft.com/office/powerpoint/2010/main" val="1653772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Understanding Data</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two fundamental forms of data – entities and relationships</a:t>
            </a:r>
          </a:p>
        </p:txBody>
      </p:sp>
      <p:sp>
        <p:nvSpPr>
          <p:cNvPr id="4" name="Content Placeholder 3"/>
          <p:cNvSpPr>
            <a:spLocks noGrp="1"/>
          </p:cNvSpPr>
          <p:nvPr>
            <p:ph idx="1"/>
          </p:nvPr>
        </p:nvSpPr>
        <p:spPr>
          <a:xfrm>
            <a:off x="260213" y="1905100"/>
            <a:ext cx="4994618"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Entities</a:t>
            </a:r>
            <a:r>
              <a:rPr lang="en-GB" sz="1800" dirty="0">
                <a:latin typeface="Roboto Light" panose="02000000000000000000" pitchFamily="2" charset="0"/>
                <a:ea typeface="Roboto Light" panose="02000000000000000000" pitchFamily="2" charset="0"/>
              </a:rPr>
              <a:t> are generally objects of interest. A group of objects can be considered as a single entity by data visualisation designers</a:t>
            </a:r>
          </a:p>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Relationships</a:t>
            </a:r>
            <a:r>
              <a:rPr lang="en-GB" sz="1800" dirty="0">
                <a:latin typeface="Roboto Light" panose="02000000000000000000" pitchFamily="2" charset="0"/>
                <a:ea typeface="Roboto Light" panose="02000000000000000000" pitchFamily="2" charset="0"/>
              </a:rPr>
              <a:t> form the structures that relate to entities</a:t>
            </a:r>
          </a:p>
        </p:txBody>
      </p:sp>
      <p:pic>
        <p:nvPicPr>
          <p:cNvPr id="5" name="Picture 4"/>
          <p:cNvPicPr>
            <a:picLocks noChangeAspect="1"/>
          </p:cNvPicPr>
          <p:nvPr/>
        </p:nvPicPr>
        <p:blipFill>
          <a:blip r:embed="rId3"/>
          <a:stretch>
            <a:fillRect/>
          </a:stretch>
        </p:blipFill>
        <p:spPr>
          <a:xfrm>
            <a:off x="5211077" y="1623918"/>
            <a:ext cx="3819305" cy="2942143"/>
          </a:xfrm>
          <a:prstGeom prst="rect">
            <a:avLst/>
          </a:prstGeom>
        </p:spPr>
      </p:pic>
      <p:sp>
        <p:nvSpPr>
          <p:cNvPr id="6" name="TextBox 5"/>
          <p:cNvSpPr txBox="1"/>
          <p:nvPr/>
        </p:nvSpPr>
        <p:spPr>
          <a:xfrm>
            <a:off x="5721698" y="4635842"/>
            <a:ext cx="3308684" cy="261610"/>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a:t>
            </a:r>
            <a:r>
              <a:rPr lang="en-GB" sz="1100" dirty="0" smtClean="0">
                <a:solidFill>
                  <a:prstClr val="black"/>
                </a:solidFill>
                <a:latin typeface="Calibri"/>
                <a:hlinkClick r:id="rId4"/>
              </a:rPr>
              <a:t>i.stack.imgur.com/cMEOk.png</a:t>
            </a:r>
            <a:r>
              <a:rPr lang="en-GB" sz="1100" dirty="0" smtClean="0">
                <a:solidFill>
                  <a:prstClr val="black"/>
                </a:solidFill>
                <a:latin typeface="Calibri"/>
              </a:rPr>
              <a:t> </a:t>
            </a:r>
            <a:endParaRPr lang="en-GB" sz="1100" dirty="0">
              <a:solidFill>
                <a:prstClr val="black"/>
              </a:solidFill>
              <a:latin typeface="Calibri"/>
            </a:endParaRPr>
          </a:p>
        </p:txBody>
      </p:sp>
    </p:spTree>
    <p:extLst>
      <p:ext uri="{BB962C8B-B14F-4D97-AF65-F5344CB8AC3E}">
        <p14:creationId xmlns:p14="http://schemas.microsoft.com/office/powerpoint/2010/main" val="28830211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a:t>
            </a:r>
          </a:p>
        </p:txBody>
      </p:sp>
      <p:sp>
        <p:nvSpPr>
          <p:cNvPr id="4" name="Content Placeholder 3"/>
          <p:cNvSpPr>
            <a:spLocks noGrp="1"/>
          </p:cNvSpPr>
          <p:nvPr>
            <p:ph idx="1"/>
          </p:nvPr>
        </p:nvSpPr>
        <p:spPr>
          <a:xfrm>
            <a:off x="260212" y="190510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entities and relationships can have </a:t>
            </a:r>
            <a:r>
              <a:rPr lang="en-GB" sz="1800" i="1" dirty="0">
                <a:solidFill>
                  <a:srgbClr val="01385B"/>
                </a:solidFill>
                <a:latin typeface="Roboto" panose="02000000000000000000" pitchFamily="2" charset="0"/>
                <a:ea typeface="Roboto" panose="02000000000000000000" pitchFamily="2" charset="0"/>
              </a:rPr>
              <a:t>attributes</a:t>
            </a:r>
            <a:r>
              <a:rPr lang="en-GB" sz="1800" dirty="0">
                <a:latin typeface="Roboto Light" panose="02000000000000000000" pitchFamily="2" charset="0"/>
                <a:ea typeface="Roboto Light" panose="02000000000000000000" pitchFamily="2" charset="0"/>
              </a:rPr>
              <a:t>. In general, something should be called an attribute when it is a property of some entities and cannot be thought of independently</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Defining what should be an entity and what should be an attribute is not always straight forward. For example, the price of a laptop could be thought of as an attribute of the laptop, but we can also think of that amount-of-money as an entity in itself. In this case we have to define the relationship between the laptop entity and the amount-of-money entity</a:t>
            </a:r>
          </a:p>
        </p:txBody>
      </p:sp>
    </p:spTree>
    <p:extLst>
      <p:ext uri="{BB962C8B-B14F-4D97-AF65-F5344CB8AC3E}">
        <p14:creationId xmlns:p14="http://schemas.microsoft.com/office/powerpoint/2010/main" val="42043120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measurement levels of data quality attribute</a:t>
            </a:r>
          </a:p>
        </p:txBody>
      </p:sp>
      <p:sp>
        <p:nvSpPr>
          <p:cNvPr id="4" name="Content Placeholder 3"/>
          <p:cNvSpPr>
            <a:spLocks noGrp="1"/>
          </p:cNvSpPr>
          <p:nvPr>
            <p:ph idx="1"/>
          </p:nvPr>
        </p:nvSpPr>
        <p:spPr>
          <a:xfrm>
            <a:off x="260212" y="1905100"/>
            <a:ext cx="8563649" cy="2475553"/>
          </a:xfrm>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Tree>
    <p:extLst>
      <p:ext uri="{BB962C8B-B14F-4D97-AF65-F5344CB8AC3E}">
        <p14:creationId xmlns:p14="http://schemas.microsoft.com/office/powerpoint/2010/main" val="508671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Roboto Medium"/>
              </a:rPr>
              <a:t>Class Discussion 2</a:t>
            </a:r>
            <a:endParaRPr lang="en-US" sz="3200" dirty="0">
              <a:latin typeface="Roboto Medium"/>
            </a:endParaRP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spTree>
    <p:extLst>
      <p:ext uri="{BB962C8B-B14F-4D97-AF65-F5344CB8AC3E}">
        <p14:creationId xmlns:p14="http://schemas.microsoft.com/office/powerpoint/2010/main" val="40871952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Roboto Medium"/>
              </a:rPr>
              <a:t>Class Discussion 2</a:t>
            </a:r>
            <a:endParaRPr lang="en-US" sz="3200" dirty="0">
              <a:latin typeface="Roboto Medium"/>
            </a:endParaRP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a:xfrm>
            <a:off x="260213" y="1710249"/>
            <a:ext cx="8563649" cy="2475553"/>
          </a:xfrm>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pic>
        <p:nvPicPr>
          <p:cNvPr id="5" name="Picture 4"/>
          <p:cNvPicPr>
            <a:picLocks noChangeAspect="1"/>
          </p:cNvPicPr>
          <p:nvPr/>
        </p:nvPicPr>
        <p:blipFill>
          <a:blip r:embed="rId3"/>
          <a:stretch>
            <a:fillRect/>
          </a:stretch>
        </p:blipFill>
        <p:spPr>
          <a:xfrm>
            <a:off x="3051959" y="2386325"/>
            <a:ext cx="3177144" cy="2232588"/>
          </a:xfrm>
          <a:prstGeom prst="rect">
            <a:avLst/>
          </a:prstGeom>
          <a:ln>
            <a:solidFill>
              <a:sysClr val="windowText" lastClr="000000"/>
            </a:solidFill>
          </a:ln>
        </p:spPr>
      </p:pic>
      <p:sp>
        <p:nvSpPr>
          <p:cNvPr id="6" name="TextBox 5"/>
          <p:cNvSpPr txBox="1"/>
          <p:nvPr/>
        </p:nvSpPr>
        <p:spPr>
          <a:xfrm>
            <a:off x="1401957" y="4631045"/>
            <a:ext cx="7077337" cy="430887"/>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a:t>
            </a:r>
            <a:r>
              <a:rPr lang="en-GB" sz="1100" dirty="0" smtClean="0">
                <a:solidFill>
                  <a:prstClr val="black"/>
                </a:solidFill>
                <a:latin typeface="Calibri"/>
                <a:hlinkClick r:id="rId4"/>
              </a:rPr>
              <a:t>image.slidesharecdn.com/measurementandscales-120411075801-phpapp02/95/measurement-and-scales-6-728.jpg?cb=1334131308</a:t>
            </a:r>
            <a:r>
              <a:rPr lang="en-GB" sz="1100" dirty="0" smtClean="0">
                <a:solidFill>
                  <a:prstClr val="black"/>
                </a:solidFill>
                <a:latin typeface="Calibri"/>
              </a:rPr>
              <a:t> </a:t>
            </a:r>
            <a:endParaRPr lang="en-GB" sz="1100" dirty="0">
              <a:solidFill>
                <a:prstClr val="black"/>
              </a:solidFill>
              <a:latin typeface="Calibri"/>
            </a:endParaRPr>
          </a:p>
        </p:txBody>
      </p:sp>
    </p:spTree>
    <p:extLst>
      <p:ext uri="{BB962C8B-B14F-4D97-AF65-F5344CB8AC3E}">
        <p14:creationId xmlns:p14="http://schemas.microsoft.com/office/powerpoint/2010/main" val="7362489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 Dimension</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2" y="1905100"/>
            <a:ext cx="4953055"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An attribute of an entity can have multiple dimensions</a:t>
            </a:r>
            <a:r>
              <a:rPr lang="en-US" sz="1800" dirty="0" smtClean="0">
                <a:latin typeface="Roboto Light" panose="02000000000000000000" pitchFamily="2" charset="0"/>
                <a:ea typeface="Roboto Light" panose="02000000000000000000" pitchFamily="2" charset="0"/>
              </a:rPr>
              <a:t>.</a:t>
            </a:r>
            <a:endParaRPr lang="en-US" sz="1800" dirty="0">
              <a:latin typeface="Roboto Light" panose="02000000000000000000" pitchFamily="2" charset="0"/>
              <a:ea typeface="Roboto Light" panose="02000000000000000000" pitchFamily="2" charset="0"/>
            </a:endParaRP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Single scalar quantity, like the weight of a person, is a one dimension attribute</a:t>
            </a:r>
            <a:r>
              <a:rPr lang="en-US" sz="1800" dirty="0" smtClean="0">
                <a:latin typeface="Roboto Light" panose="02000000000000000000" pitchFamily="2" charset="0"/>
                <a:ea typeface="Roboto Light" panose="02000000000000000000" pitchFamily="2" charset="0"/>
              </a:rPr>
              <a:t>.</a:t>
            </a:r>
            <a:endParaRPr lang="en-US" sz="1800" dirty="0">
              <a:latin typeface="Roboto Light" panose="02000000000000000000" pitchFamily="2" charset="0"/>
              <a:ea typeface="Roboto Light" panose="02000000000000000000" pitchFamily="2" charset="0"/>
            </a:endParaRP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Higher-order quantity, like tensor and gravitational field of the earth, are multiple dimensions attributes.</a:t>
            </a:r>
          </a:p>
        </p:txBody>
      </p:sp>
      <p:pic>
        <p:nvPicPr>
          <p:cNvPr id="5" name="Picture 4"/>
          <p:cNvPicPr>
            <a:picLocks noChangeAspect="1"/>
          </p:cNvPicPr>
          <p:nvPr/>
        </p:nvPicPr>
        <p:blipFill>
          <a:blip r:embed="rId3"/>
          <a:stretch>
            <a:fillRect/>
          </a:stretch>
        </p:blipFill>
        <p:spPr>
          <a:xfrm>
            <a:off x="5111913" y="1155696"/>
            <a:ext cx="4032087" cy="3124200"/>
          </a:xfrm>
          <a:prstGeom prst="rect">
            <a:avLst/>
          </a:prstGeom>
        </p:spPr>
      </p:pic>
      <p:sp>
        <p:nvSpPr>
          <p:cNvPr id="6" name="TextBox 5"/>
          <p:cNvSpPr txBox="1"/>
          <p:nvPr/>
        </p:nvSpPr>
        <p:spPr>
          <a:xfrm>
            <a:off x="5111913" y="4403781"/>
            <a:ext cx="4359770"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4"/>
              </a:rPr>
              <a:t>http://</a:t>
            </a:r>
            <a:r>
              <a:rPr lang="en-GB" sz="1050" dirty="0" smtClean="0">
                <a:solidFill>
                  <a:prstClr val="black"/>
                </a:solidFill>
                <a:latin typeface="Calibri"/>
                <a:hlinkClick r:id="rId4"/>
              </a:rPr>
              <a:t>i.cmpnet.com/intelligententerprise/images/0810/Data-Dimension-Hierarchies.jpg</a:t>
            </a:r>
            <a:r>
              <a:rPr lang="en-GB" sz="1050" dirty="0" smtClean="0">
                <a:solidFill>
                  <a:prstClr val="black"/>
                </a:solidFill>
                <a:latin typeface="Calibri"/>
              </a:rPr>
              <a:t> </a:t>
            </a:r>
            <a:endParaRPr lang="en-GB" sz="1050" dirty="0">
              <a:solidFill>
                <a:prstClr val="black"/>
              </a:solidFill>
              <a:latin typeface="Calibri"/>
            </a:endParaRPr>
          </a:p>
        </p:txBody>
      </p:sp>
    </p:spTree>
    <p:extLst>
      <p:ext uri="{BB962C8B-B14F-4D97-AF65-F5344CB8AC3E}">
        <p14:creationId xmlns:p14="http://schemas.microsoft.com/office/powerpoint/2010/main" val="1354571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Metadata</a:t>
            </a:r>
          </a:p>
        </p:txBody>
      </p:sp>
      <p:sp>
        <p:nvSpPr>
          <p:cNvPr id="4" name="Content Placeholder 3"/>
          <p:cNvSpPr>
            <a:spLocks noGrp="1"/>
          </p:cNvSpPr>
          <p:nvPr>
            <p:ph idx="1"/>
          </p:nvPr>
        </p:nvSpPr>
        <p:spPr>
          <a:xfrm>
            <a:off x="260213" y="1905100"/>
            <a:ext cx="856364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pic>
        <p:nvPicPr>
          <p:cNvPr id="5" name="Picture 4"/>
          <p:cNvPicPr>
            <a:picLocks noChangeAspect="1"/>
          </p:cNvPicPr>
          <p:nvPr/>
        </p:nvPicPr>
        <p:blipFill>
          <a:blip r:embed="rId2"/>
          <a:stretch>
            <a:fillRect/>
          </a:stretch>
        </p:blipFill>
        <p:spPr>
          <a:xfrm>
            <a:off x="2710408" y="2594755"/>
            <a:ext cx="3880351" cy="2481943"/>
          </a:xfrm>
          <a:prstGeom prst="rect">
            <a:avLst/>
          </a:prstGeom>
        </p:spPr>
      </p:pic>
      <p:sp>
        <p:nvSpPr>
          <p:cNvPr id="6" name="TextBox 5"/>
          <p:cNvSpPr txBox="1"/>
          <p:nvPr/>
        </p:nvSpPr>
        <p:spPr>
          <a:xfrm>
            <a:off x="6540567" y="4182438"/>
            <a:ext cx="3096259"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3"/>
              </a:rPr>
              <a:t>http://</a:t>
            </a:r>
            <a:r>
              <a:rPr lang="en-GB" sz="1050" dirty="0" smtClean="0">
                <a:solidFill>
                  <a:prstClr val="black"/>
                </a:solidFill>
                <a:latin typeface="Calibri"/>
                <a:hlinkClick r:id="rId3"/>
              </a:rPr>
              <a:t>learndatamodeling.com/wp-content/uploads/2015/10/tmeta.gif</a:t>
            </a:r>
            <a:r>
              <a:rPr lang="en-GB" sz="1050" dirty="0" smtClean="0">
                <a:solidFill>
                  <a:prstClr val="black"/>
                </a:solidFill>
                <a:latin typeface="Calibri"/>
              </a:rPr>
              <a:t> </a:t>
            </a:r>
            <a:endParaRPr lang="en-GB" sz="1050" dirty="0">
              <a:solidFill>
                <a:prstClr val="black"/>
              </a:solidFill>
              <a:latin typeface="Calibri"/>
            </a:endParaRPr>
          </a:p>
        </p:txBody>
      </p:sp>
    </p:spTree>
    <p:extLst>
      <p:ext uri="{BB962C8B-B14F-4D97-AF65-F5344CB8AC3E}">
        <p14:creationId xmlns:p14="http://schemas.microsoft.com/office/powerpoint/2010/main" val="10313009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Dictionary</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90006"/>
            <a:ext cx="8563649"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 data dictionary is a collection of descriptions of the data objects or items in a data model for the benefit of people who need to refer to </a:t>
            </a:r>
            <a:r>
              <a:rPr lang="en-US" sz="1800" dirty="0" smtClean="0">
                <a:latin typeface="Roboto Light" panose="02000000000000000000" pitchFamily="2" charset="0"/>
                <a:ea typeface="Roboto Light" panose="02000000000000000000" pitchFamily="2" charset="0"/>
              </a:rPr>
              <a:t>them</a:t>
            </a:r>
            <a:endParaRPr lang="en-US" sz="1800" dirty="0">
              <a:latin typeface="Roboto Light" panose="02000000000000000000" pitchFamily="2" charset="0"/>
              <a:ea typeface="Roboto Light" panose="02000000000000000000" pitchFamily="2" charset="0"/>
            </a:endParaRPr>
          </a:p>
          <a:p>
            <a:pPr marL="0" indent="0">
              <a:spcBef>
                <a:spcPts val="0"/>
              </a:spcBef>
              <a:spcAft>
                <a:spcPts val="1200"/>
              </a:spcAft>
              <a:buClr>
                <a:srgbClr val="CE0000"/>
              </a:buClr>
              <a:buNone/>
            </a:pPr>
            <a:r>
              <a:rPr lang="en-US" sz="1800" dirty="0">
                <a:latin typeface="Roboto Light" panose="02000000000000000000" pitchFamily="2" charset="0"/>
                <a:ea typeface="Roboto Light" panose="02000000000000000000" pitchFamily="2" charset="0"/>
              </a:rPr>
              <a:t>An example: Data </a:t>
            </a:r>
            <a:r>
              <a:rPr lang="en-US" sz="1800" dirty="0" smtClean="0">
                <a:latin typeface="Roboto Light" panose="02000000000000000000" pitchFamily="2" charset="0"/>
                <a:ea typeface="Roboto Light" panose="02000000000000000000" pitchFamily="2" charset="0"/>
              </a:rPr>
              <a:t>Dictionary </a:t>
            </a:r>
            <a:r>
              <a:rPr lang="en-US" sz="1800" dirty="0">
                <a:latin typeface="Roboto Light" panose="02000000000000000000" pitchFamily="2" charset="0"/>
                <a:ea typeface="Roboto Light" panose="02000000000000000000" pitchFamily="2" charset="0"/>
              </a:rPr>
              <a:t>for Customer</a:t>
            </a:r>
          </a:p>
        </p:txBody>
      </p:sp>
      <p:graphicFrame>
        <p:nvGraphicFramePr>
          <p:cNvPr id="5" name="Table 4"/>
          <p:cNvGraphicFramePr>
            <a:graphicFrameLocks noGrp="1"/>
          </p:cNvGraphicFramePr>
          <p:nvPr>
            <p:extLst>
              <p:ext uri="{D42A27DB-BD31-4B8C-83A1-F6EECF244321}">
                <p14:modId xmlns:p14="http://schemas.microsoft.com/office/powerpoint/2010/main" val="3093910934"/>
              </p:ext>
            </p:extLst>
          </p:nvPr>
        </p:nvGraphicFramePr>
        <p:xfrm>
          <a:off x="1202762" y="2826816"/>
          <a:ext cx="7379191" cy="2011680"/>
        </p:xfrm>
        <a:graphic>
          <a:graphicData uri="http://schemas.openxmlformats.org/drawingml/2006/table">
            <a:tbl>
              <a:tblPr firstRow="1" firstCol="1" bandRow="1"/>
              <a:tblGrid>
                <a:gridCol w="333620">
                  <a:extLst>
                    <a:ext uri="{9D8B030D-6E8A-4147-A177-3AD203B41FA5}">
                      <a16:colId xmlns:a16="http://schemas.microsoft.com/office/drawing/2014/main" val="3484708795"/>
                    </a:ext>
                  </a:extLst>
                </a:gridCol>
                <a:gridCol w="1548619">
                  <a:extLst>
                    <a:ext uri="{9D8B030D-6E8A-4147-A177-3AD203B41FA5}">
                      <a16:colId xmlns:a16="http://schemas.microsoft.com/office/drawing/2014/main" val="1761745079"/>
                    </a:ext>
                  </a:extLst>
                </a:gridCol>
                <a:gridCol w="2934136">
                  <a:extLst>
                    <a:ext uri="{9D8B030D-6E8A-4147-A177-3AD203B41FA5}">
                      <a16:colId xmlns:a16="http://schemas.microsoft.com/office/drawing/2014/main" val="3368687107"/>
                    </a:ext>
                  </a:extLst>
                </a:gridCol>
                <a:gridCol w="962108">
                  <a:extLst>
                    <a:ext uri="{9D8B030D-6E8A-4147-A177-3AD203B41FA5}">
                      <a16:colId xmlns:a16="http://schemas.microsoft.com/office/drawing/2014/main" val="2823023738"/>
                    </a:ext>
                  </a:extLst>
                </a:gridCol>
                <a:gridCol w="779228">
                  <a:extLst>
                    <a:ext uri="{9D8B030D-6E8A-4147-A177-3AD203B41FA5}">
                      <a16:colId xmlns:a16="http://schemas.microsoft.com/office/drawing/2014/main" val="3616237688"/>
                    </a:ext>
                  </a:extLst>
                </a:gridCol>
                <a:gridCol w="821480">
                  <a:extLst>
                    <a:ext uri="{9D8B030D-6E8A-4147-A177-3AD203B41FA5}">
                      <a16:colId xmlns:a16="http://schemas.microsoft.com/office/drawing/2014/main" val="293097003"/>
                    </a:ext>
                  </a:extLst>
                </a:gridCol>
              </a:tblGrid>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No.</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Name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Description</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smtClean="0">
                          <a:effectLst/>
                          <a:latin typeface="+mn-lt"/>
                        </a:rPr>
                        <a:t>Measurement</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smtClean="0">
                          <a:effectLst/>
                          <a:latin typeface="+mn-lt"/>
                        </a:rPr>
                        <a:t>Data Type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smtClean="0">
                          <a:effectLst/>
                          <a:latin typeface="+mn-lt"/>
                          <a:ea typeface="Times New Roman" panose="02020603050405020304" pitchFamily="18" charset="0"/>
                        </a:rPr>
                        <a:t>Frequency</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45276232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1</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USER_ID</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Monthly</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211892618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2</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96215037"/>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3</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 of the customer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4104952479"/>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4</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SECTOR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The sector that the customer is working in </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414002055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smtClean="0">
                          <a:effectLst/>
                          <a:latin typeface="+mn-lt"/>
                          <a:ea typeface="Times New Roman" panose="02020603050405020304" pitchFamily="18" charset="0"/>
                        </a:rPr>
                        <a:t>7</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smtClean="0">
                          <a:solidFill>
                            <a:schemeClr val="dk1"/>
                          </a:solidFill>
                          <a:effectLst/>
                          <a:latin typeface="+mn-lt"/>
                          <a:ea typeface="Times New Roman" panose="02020603050405020304" pitchFamily="18" charset="0"/>
                          <a:cs typeface="+mn-cs"/>
                        </a:rPr>
                        <a:t>TOTAL_WEEKLY_SALES</a:t>
                      </a:r>
                      <a:endParaRPr lang="en-SG" sz="1000" kern="1200" dirty="0">
                        <a:solidFill>
                          <a:schemeClr val="dk1"/>
                        </a:solidFill>
                        <a:effectLst/>
                        <a:latin typeface="+mn-lt"/>
                        <a:ea typeface="Times New Roman" panose="02020603050405020304" pitchFamily="18" charset="0"/>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Total purchases made by the customer in a</a:t>
                      </a:r>
                      <a:r>
                        <a:rPr lang="en-SG" sz="1000" baseline="0" dirty="0" smtClean="0">
                          <a:effectLst/>
                          <a:latin typeface="+mn-lt"/>
                          <a:ea typeface="Times New Roman" panose="02020603050405020304" pitchFamily="18" charset="0"/>
                        </a:rPr>
                        <a:t> week</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Numeric</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Weekly</a:t>
                      </a: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599500044"/>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smtClean="0">
                          <a:effectLst/>
                          <a:latin typeface="+mn-lt"/>
                          <a:ea typeface="Times New Roman" panose="02020603050405020304" pitchFamily="18" charset="0"/>
                        </a:rPr>
                        <a:t>8</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smtClean="0">
                          <a:solidFill>
                            <a:schemeClr val="dk1"/>
                          </a:solidFill>
                          <a:effectLst/>
                          <a:latin typeface="+mn-lt"/>
                          <a:ea typeface="Times New Roman" panose="02020603050405020304" pitchFamily="18" charset="0"/>
                          <a:cs typeface="+mn-cs"/>
                        </a:rPr>
                        <a:t>SALES_RANK_MTH</a:t>
                      </a:r>
                      <a:endParaRPr lang="en-SG" sz="1000" kern="1200" dirty="0">
                        <a:solidFill>
                          <a:schemeClr val="dk1"/>
                        </a:solidFill>
                        <a:effectLst/>
                        <a:latin typeface="+mn-lt"/>
                        <a:ea typeface="Times New Roman" panose="02020603050405020304" pitchFamily="18" charset="0"/>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Ranking of customer</a:t>
                      </a:r>
                      <a:r>
                        <a:rPr lang="en-SG" sz="1000" baseline="0" dirty="0" smtClean="0">
                          <a:effectLst/>
                          <a:latin typeface="+mn-lt"/>
                          <a:ea typeface="Times New Roman" panose="02020603050405020304" pitchFamily="18" charset="0"/>
                        </a:rPr>
                        <a:t> based on the total purchases made by the customer in a month</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Ordinal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2293723633"/>
                  </a:ext>
                </a:extLst>
              </a:tr>
            </a:tbl>
          </a:graphicData>
        </a:graphic>
      </p:graphicFrame>
    </p:spTree>
    <p:extLst>
      <p:ext uri="{BB962C8B-B14F-4D97-AF65-F5344CB8AC3E}">
        <p14:creationId xmlns:p14="http://schemas.microsoft.com/office/powerpoint/2010/main" val="28145744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232902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152767"/>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 </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3708708"/>
          </a:xfrm>
          <a:prstGeom prst="rect">
            <a:avLst/>
          </a:prstGeom>
          <a:noFill/>
        </p:spPr>
        <p:txBody>
          <a:bodyPr wrap="square" rtlCol="0">
            <a:spAutoFit/>
          </a:bodyPr>
          <a:lstStyle/>
          <a:p>
            <a:pPr marL="185738" indent="-185738">
              <a:spcAft>
                <a:spcPts val="1200"/>
              </a:spcAft>
              <a:buClr>
                <a:srgbClr val="C00000"/>
              </a:buClr>
              <a:buFont typeface="System Font Regular"/>
              <a:buChar char="‣"/>
            </a:pPr>
            <a:r>
              <a:rPr lang="en-SG" dirty="0">
                <a:solidFill>
                  <a:prstClr val="black"/>
                </a:solidFill>
                <a:latin typeface="Roboto Light"/>
              </a:rPr>
              <a:t>Sit in your GBA groups</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a working copy of Tableau Desktop installed on your computer</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the following datasets downloaded onto your computer:</a:t>
            </a:r>
          </a:p>
          <a:p>
            <a:pPr marL="666750" indent="-342900">
              <a:spcAft>
                <a:spcPts val="600"/>
              </a:spcAft>
              <a:buClr>
                <a:srgbClr val="C00000"/>
              </a:buClr>
              <a:buFont typeface="+mj-lt"/>
              <a:buAutoNum type="arabicPeriod"/>
            </a:pPr>
            <a:r>
              <a:rPr lang="en-SG" dirty="0">
                <a:solidFill>
                  <a:prstClr val="black"/>
                </a:solidFill>
                <a:latin typeface="Roboto Light"/>
              </a:rPr>
              <a:t>global_superstore_2016.xlsx</a:t>
            </a:r>
          </a:p>
          <a:p>
            <a:pPr marL="666750" indent="-342900">
              <a:spcAft>
                <a:spcPts val="600"/>
              </a:spcAft>
              <a:buClr>
                <a:srgbClr val="C00000"/>
              </a:buClr>
              <a:buFont typeface="+mj-lt"/>
              <a:buAutoNum type="arabicPeriod"/>
            </a:pPr>
            <a:r>
              <a:rPr lang="en-US" dirty="0">
                <a:solidFill>
                  <a:prstClr val="black"/>
                </a:solidFill>
                <a:latin typeface="Roboto Light"/>
              </a:rPr>
              <a:t>Sales 2016.xlsx</a:t>
            </a:r>
          </a:p>
          <a:p>
            <a:pPr marL="666750" indent="-342900">
              <a:spcAft>
                <a:spcPts val="600"/>
              </a:spcAft>
              <a:buClr>
                <a:srgbClr val="C00000"/>
              </a:buClr>
              <a:buFont typeface="+mj-lt"/>
              <a:buAutoNum type="arabicPeriod"/>
            </a:pPr>
            <a:r>
              <a:rPr lang="en-US" dirty="0">
                <a:solidFill>
                  <a:prstClr val="black"/>
                </a:solidFill>
                <a:latin typeface="Roboto Light"/>
              </a:rPr>
              <a:t>Products 2016.csv</a:t>
            </a:r>
          </a:p>
          <a:p>
            <a:pPr marL="666750" indent="-342900">
              <a:spcAft>
                <a:spcPts val="600"/>
              </a:spcAft>
              <a:buClr>
                <a:srgbClr val="C00000"/>
              </a:buClr>
              <a:buFont typeface="+mj-lt"/>
              <a:buAutoNum type="arabicPeriod"/>
            </a:pPr>
            <a:r>
              <a:rPr lang="en-US" dirty="0">
                <a:solidFill>
                  <a:prstClr val="black"/>
                </a:solidFill>
                <a:latin typeface="Roboto Light"/>
              </a:rPr>
              <a:t>Coffee </a:t>
            </a:r>
            <a:r>
              <a:rPr lang="en-US" dirty="0" err="1">
                <a:solidFill>
                  <a:prstClr val="black"/>
                </a:solidFill>
                <a:latin typeface="Roboto Light"/>
              </a:rPr>
              <a:t>Chain.xlsx</a:t>
            </a:r>
            <a:endParaRPr lang="en-US" dirty="0">
              <a:solidFill>
                <a:prstClr val="black"/>
              </a:solidFill>
              <a:latin typeface="Roboto Light"/>
            </a:endParaRPr>
          </a:p>
          <a:p>
            <a:pPr marL="666750" indent="-342900">
              <a:spcAft>
                <a:spcPts val="600"/>
              </a:spcAft>
              <a:buClr>
                <a:srgbClr val="C00000"/>
              </a:buClr>
              <a:buFont typeface="+mj-lt"/>
              <a:buAutoNum type="arabicPeriod"/>
            </a:pPr>
            <a:r>
              <a:rPr lang="en-US" dirty="0">
                <a:solidFill>
                  <a:prstClr val="black"/>
                </a:solidFill>
                <a:latin typeface="Roboto Light"/>
              </a:rPr>
              <a:t>Office </a:t>
            </a:r>
            <a:r>
              <a:rPr lang="en-US" dirty="0" err="1">
                <a:solidFill>
                  <a:prstClr val="black"/>
                </a:solidFill>
                <a:latin typeface="Roboto Light"/>
              </a:rPr>
              <a:t>City.xlsx</a:t>
            </a:r>
            <a:endParaRPr lang="en-SG" dirty="0">
              <a:solidFill>
                <a:prstClr val="black"/>
              </a:solidFill>
              <a:latin typeface="Roboto Light"/>
            </a:endParaRPr>
          </a:p>
          <a:p>
            <a:pPr>
              <a:spcAft>
                <a:spcPts val="1200"/>
              </a:spcAft>
            </a:pPr>
            <a:endParaRPr lang="en-SG" dirty="0">
              <a:solidFill>
                <a:prstClr val="black"/>
              </a:solidFill>
              <a:latin typeface="Calibri"/>
            </a:endParaRPr>
          </a:p>
        </p:txBody>
      </p:sp>
    </p:spTree>
    <p:custDataLst>
      <p:tags r:id="rId1"/>
    </p:custDataLst>
    <p:extLst>
      <p:ext uri="{BB962C8B-B14F-4D97-AF65-F5344CB8AC3E}">
        <p14:creationId xmlns:p14="http://schemas.microsoft.com/office/powerpoint/2010/main" val="19299038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590310" y="1221372"/>
            <a:ext cx="7213333" cy="3004908"/>
          </a:xfrm>
          <a:prstGeom prst="rect">
            <a:avLst/>
          </a:prstGeom>
        </p:spPr>
      </p:pic>
    </p:spTree>
    <p:custDataLst>
      <p:tags r:id="rId1"/>
    </p:custDataLst>
    <p:extLst>
      <p:ext uri="{BB962C8B-B14F-4D97-AF65-F5344CB8AC3E}">
        <p14:creationId xmlns:p14="http://schemas.microsoft.com/office/powerpoint/2010/main" val="33959048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Data — </a:t>
            </a:r>
            <a:r>
              <a:rPr lang="en-GB" sz="1800" i="1" dirty="0">
                <a:latin typeface="Roboto Light" panose="02000000000000000000" pitchFamily="2" charset="0"/>
                <a:ea typeface="Roboto Light" panose="02000000000000000000" pitchFamily="2" charset="0"/>
              </a:rPr>
              <a:t>facts and statistics used for reference or analysis</a:t>
            </a:r>
          </a:p>
          <a:p>
            <a:pPr marL="177800" indent="-177800">
              <a:spcBef>
                <a:spcPts val="0"/>
              </a:spcBef>
              <a:spcAft>
                <a:spcPts val="1200"/>
              </a:spcAft>
              <a:buClr>
                <a:srgbClr val="CE0000"/>
              </a:buClr>
              <a:buFont typeface="System Font Regular"/>
              <a:buChar char="‣"/>
            </a:pPr>
            <a:r>
              <a:rPr lang="en-GB" sz="1800" i="1" dirty="0">
                <a:latin typeface="Roboto Light" panose="02000000000000000000" pitchFamily="2" charset="0"/>
                <a:ea typeface="Roboto Light" panose="02000000000000000000" pitchFamily="2" charset="0"/>
              </a:rPr>
              <a:t>Data Visualisation — the graphical representation of data</a:t>
            </a:r>
          </a:p>
        </p:txBody>
      </p:sp>
    </p:spTree>
    <p:extLst>
      <p:ext uri="{BB962C8B-B14F-4D97-AF65-F5344CB8AC3E}">
        <p14:creationId xmlns:p14="http://schemas.microsoft.com/office/powerpoint/2010/main" val="17489345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3347017" y="484389"/>
            <a:ext cx="3515717" cy="4392593"/>
          </a:xfrm>
          <a:prstGeom prst="rect">
            <a:avLst/>
          </a:prstGeom>
        </p:spPr>
      </p:pic>
    </p:spTree>
    <p:custDataLst>
      <p:tags r:id="rId1"/>
    </p:custDataLst>
    <p:extLst>
      <p:ext uri="{BB962C8B-B14F-4D97-AF65-F5344CB8AC3E}">
        <p14:creationId xmlns:p14="http://schemas.microsoft.com/office/powerpoint/2010/main" val="87021179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694482" y="1221373"/>
            <a:ext cx="7292051" cy="3188081"/>
          </a:xfrm>
          <a:prstGeom prst="rect">
            <a:avLst/>
          </a:prstGeom>
        </p:spPr>
      </p:pic>
    </p:spTree>
    <p:custDataLst>
      <p:tags r:id="rId1"/>
    </p:custDataLst>
    <p:extLst>
      <p:ext uri="{BB962C8B-B14F-4D97-AF65-F5344CB8AC3E}">
        <p14:creationId xmlns:p14="http://schemas.microsoft.com/office/powerpoint/2010/main" val="162828696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661280" y="1055252"/>
            <a:ext cx="7715762" cy="3233168"/>
          </a:xfrm>
          <a:prstGeom prst="rect">
            <a:avLst/>
          </a:prstGeom>
        </p:spPr>
      </p:pic>
    </p:spTree>
    <p:custDataLst>
      <p:tags r:id="rId1"/>
    </p:custDataLst>
    <p:extLst>
      <p:ext uri="{BB962C8B-B14F-4D97-AF65-F5344CB8AC3E}">
        <p14:creationId xmlns:p14="http://schemas.microsoft.com/office/powerpoint/2010/main" val="352998559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pic>
        <p:nvPicPr>
          <p:cNvPr id="6" name="Picture 5"/>
          <p:cNvPicPr>
            <a:picLocks noChangeAspect="1"/>
          </p:cNvPicPr>
          <p:nvPr/>
        </p:nvPicPr>
        <p:blipFill>
          <a:blip r:embed="rId4"/>
          <a:stretch>
            <a:fillRect/>
          </a:stretch>
        </p:blipFill>
        <p:spPr>
          <a:xfrm>
            <a:off x="1262898" y="1325544"/>
            <a:ext cx="6315581" cy="3162539"/>
          </a:xfrm>
          <a:prstGeom prst="rect">
            <a:avLst/>
          </a:prstGeom>
        </p:spPr>
      </p:pic>
      <p:sp>
        <p:nvSpPr>
          <p:cNvPr id="3" name="TextBox 2"/>
          <p:cNvSpPr txBox="1"/>
          <p:nvPr/>
        </p:nvSpPr>
        <p:spPr>
          <a:xfrm>
            <a:off x="1397619" y="4557132"/>
            <a:ext cx="7426713" cy="400110"/>
          </a:xfrm>
          <a:prstGeom prst="rect">
            <a:avLst/>
          </a:prstGeom>
          <a:noFill/>
        </p:spPr>
        <p:txBody>
          <a:bodyPr wrap="square" rtlCol="0">
            <a:spAutoFit/>
          </a:bodyPr>
          <a:lstStyle/>
          <a:p>
            <a:r>
              <a:rPr lang="en-US" sz="1000" dirty="0">
                <a:latin typeface="Roboto Light"/>
                <a:hlinkClick r:id="rId5"/>
              </a:rPr>
              <a:t>More info: </a:t>
            </a:r>
          </a:p>
          <a:p>
            <a:r>
              <a:rPr lang="en-US" sz="1000" dirty="0">
                <a:latin typeface="Roboto Light"/>
                <a:hlinkClick r:id="rId5"/>
              </a:rPr>
              <a:t>https://help.tableau.com/current/pro/desktop/en-us/multiple_connections.htm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4736868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sp>
        <p:nvSpPr>
          <p:cNvPr id="5" name="TextBox 4"/>
          <p:cNvSpPr txBox="1"/>
          <p:nvPr/>
        </p:nvSpPr>
        <p:spPr>
          <a:xfrm>
            <a:off x="404361" y="1065255"/>
            <a:ext cx="8229600" cy="830997"/>
          </a:xfrm>
          <a:prstGeom prst="rect">
            <a:avLst/>
          </a:prstGeom>
          <a:noFill/>
        </p:spPr>
        <p:txBody>
          <a:bodyPr wrap="square" rtlCol="0">
            <a:spAutoFit/>
          </a:bodyPr>
          <a:lstStyle/>
          <a:p>
            <a:r>
              <a:rPr lang="en-US" sz="1600" dirty="0">
                <a:solidFill>
                  <a:prstClr val="black"/>
                </a:solidFill>
                <a:latin typeface="Roboto Light"/>
              </a:rPr>
              <a:t>Discuss to identify:</a:t>
            </a:r>
          </a:p>
          <a:p>
            <a:pPr marL="342900" indent="-342900">
              <a:buFont typeface="Arial" charset="0"/>
              <a:buChar char="•"/>
            </a:pPr>
            <a:r>
              <a:rPr lang="en-US" sz="1600" dirty="0">
                <a:solidFill>
                  <a:prstClr val="black"/>
                </a:solidFill>
                <a:latin typeface="Roboto Light"/>
              </a:rPr>
              <a:t>Primary and Secondary data sources</a:t>
            </a:r>
          </a:p>
          <a:p>
            <a:pPr marL="342900" indent="-342900">
              <a:buFont typeface="Arial" charset="0"/>
              <a:buChar char="•"/>
            </a:pPr>
            <a:r>
              <a:rPr lang="en-US" sz="1600" dirty="0">
                <a:solidFill>
                  <a:prstClr val="black"/>
                </a:solidFill>
                <a:latin typeface="Roboto Light"/>
              </a:rPr>
              <a:t>linking field(s)</a:t>
            </a:r>
          </a:p>
        </p:txBody>
      </p:sp>
      <p:pic>
        <p:nvPicPr>
          <p:cNvPr id="2" name="Picture 1"/>
          <p:cNvPicPr>
            <a:picLocks noChangeAspect="1"/>
          </p:cNvPicPr>
          <p:nvPr/>
        </p:nvPicPr>
        <p:blipFill>
          <a:blip r:embed="rId4"/>
          <a:stretch>
            <a:fillRect/>
          </a:stretch>
        </p:blipFill>
        <p:spPr>
          <a:xfrm>
            <a:off x="869499" y="2170786"/>
            <a:ext cx="7299324" cy="2247850"/>
          </a:xfrm>
          <a:prstGeom prst="rect">
            <a:avLst/>
          </a:prstGeom>
        </p:spPr>
      </p:pic>
    </p:spTree>
    <p:custDataLst>
      <p:tags r:id="rId1"/>
    </p:custDataLst>
    <p:extLst>
      <p:ext uri="{BB962C8B-B14F-4D97-AF65-F5344CB8AC3E}">
        <p14:creationId xmlns:p14="http://schemas.microsoft.com/office/powerpoint/2010/main" val="421569538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6307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 Data from Columns to Rows</a:t>
            </a:r>
          </a:p>
        </p:txBody>
      </p:sp>
      <p:sp>
        <p:nvSpPr>
          <p:cNvPr id="5" name="TextBox 4"/>
          <p:cNvSpPr txBox="1"/>
          <p:nvPr/>
        </p:nvSpPr>
        <p:spPr>
          <a:xfrm>
            <a:off x="218506" y="1053707"/>
            <a:ext cx="8229600" cy="338554"/>
          </a:xfrm>
          <a:prstGeom prst="rect">
            <a:avLst/>
          </a:prstGeom>
          <a:noFill/>
        </p:spPr>
        <p:txBody>
          <a:bodyPr wrap="square" rtlCol="0">
            <a:spAutoFit/>
          </a:bodyPr>
          <a:lstStyle/>
          <a:p>
            <a:pPr marL="450850"/>
            <a:r>
              <a:rPr lang="en-US" sz="1600" dirty="0">
                <a:solidFill>
                  <a:prstClr val="black"/>
                </a:solidFill>
                <a:latin typeface="Roboto Light"/>
              </a:rPr>
              <a:t>Pivot from wide format to long format</a:t>
            </a:r>
            <a:endParaRPr lang="en-SG" sz="1600" dirty="0">
              <a:solidFill>
                <a:prstClr val="black"/>
              </a:solidFill>
              <a:latin typeface="Roboto Light"/>
            </a:endParaRPr>
          </a:p>
        </p:txBody>
      </p:sp>
      <p:pic>
        <p:nvPicPr>
          <p:cNvPr id="6" name="Picture 5"/>
          <p:cNvPicPr>
            <a:picLocks noChangeAspect="1"/>
          </p:cNvPicPr>
          <p:nvPr/>
        </p:nvPicPr>
        <p:blipFill>
          <a:blip r:embed="rId4"/>
          <a:stretch>
            <a:fillRect/>
          </a:stretch>
        </p:blipFill>
        <p:spPr>
          <a:xfrm>
            <a:off x="758078" y="1527577"/>
            <a:ext cx="7522165" cy="2795135"/>
          </a:xfrm>
          <a:prstGeom prst="rect">
            <a:avLst/>
          </a:prstGeom>
        </p:spPr>
      </p:pic>
      <p:sp>
        <p:nvSpPr>
          <p:cNvPr id="2" name="Rectangle 1"/>
          <p:cNvSpPr/>
          <p:nvPr/>
        </p:nvSpPr>
        <p:spPr>
          <a:xfrm>
            <a:off x="1706136" y="4322712"/>
            <a:ext cx="7147931" cy="400110"/>
          </a:xfrm>
          <a:prstGeom prst="rect">
            <a:avLst/>
          </a:prstGeom>
        </p:spPr>
        <p:txBody>
          <a:bodyPr wrap="square">
            <a:spAutoFit/>
          </a:bodyPr>
          <a:lstStyle/>
          <a:p>
            <a:r>
              <a:rPr lang="en-US" sz="1000" dirty="0">
                <a:latin typeface="Roboto Light"/>
                <a:hlinkClick r:id="rId5"/>
              </a:rPr>
              <a:t>More info:</a:t>
            </a:r>
          </a:p>
          <a:p>
            <a:r>
              <a:rPr lang="en-US" sz="1000" dirty="0">
                <a:latin typeface="Roboto Light"/>
                <a:hlinkClick r:id="rId5"/>
              </a:rPr>
              <a:t>https://help.tableau.com/current/pro/desktop/en-us/pivot.htm</a:t>
            </a:r>
            <a:endParaRPr lang="en-US" sz="1000" dirty="0">
              <a:latin typeface="Roboto Light"/>
            </a:endParaRPr>
          </a:p>
        </p:txBody>
      </p:sp>
    </p:spTree>
    <p:custDataLst>
      <p:tags r:id="rId1"/>
    </p:custDataLst>
    <p:extLst>
      <p:ext uri="{BB962C8B-B14F-4D97-AF65-F5344CB8AC3E}">
        <p14:creationId xmlns:p14="http://schemas.microsoft.com/office/powerpoint/2010/main" val="354737056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a:t>
            </a:r>
          </a:p>
        </p:txBody>
      </p:sp>
      <p:sp>
        <p:nvSpPr>
          <p:cNvPr id="3" name="TextBox 2"/>
          <p:cNvSpPr txBox="1"/>
          <p:nvPr/>
        </p:nvSpPr>
        <p:spPr>
          <a:xfrm>
            <a:off x="1052947" y="939887"/>
            <a:ext cx="1780039" cy="338554"/>
          </a:xfrm>
          <a:prstGeom prst="rect">
            <a:avLst/>
          </a:prstGeom>
          <a:noFill/>
        </p:spPr>
        <p:txBody>
          <a:bodyPr wrap="none" rtlCol="0">
            <a:spAutoFit/>
          </a:bodyPr>
          <a:lstStyle/>
          <a:p>
            <a:r>
              <a:rPr lang="en-US" sz="1600" dirty="0">
                <a:latin typeface="Roboto Light"/>
              </a:rPr>
              <a:t>To long format:</a:t>
            </a:r>
          </a:p>
        </p:txBody>
      </p:sp>
      <p:pic>
        <p:nvPicPr>
          <p:cNvPr id="2" name="Picture 1"/>
          <p:cNvPicPr>
            <a:picLocks noChangeAspect="1"/>
          </p:cNvPicPr>
          <p:nvPr/>
        </p:nvPicPr>
        <p:blipFill>
          <a:blip r:embed="rId4"/>
          <a:stretch>
            <a:fillRect/>
          </a:stretch>
        </p:blipFill>
        <p:spPr>
          <a:xfrm>
            <a:off x="3142125" y="764372"/>
            <a:ext cx="4711700" cy="3829050"/>
          </a:xfrm>
          <a:prstGeom prst="rect">
            <a:avLst/>
          </a:prstGeom>
        </p:spPr>
      </p:pic>
    </p:spTree>
    <p:custDataLst>
      <p:tags r:id="rId1"/>
    </p:custDataLst>
    <p:extLst>
      <p:ext uri="{BB962C8B-B14F-4D97-AF65-F5344CB8AC3E}">
        <p14:creationId xmlns:p14="http://schemas.microsoft.com/office/powerpoint/2010/main" val="375854819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
        <p:nvSpPr>
          <p:cNvPr id="3" name="TextBox 2"/>
          <p:cNvSpPr txBox="1"/>
          <p:nvPr/>
        </p:nvSpPr>
        <p:spPr>
          <a:xfrm>
            <a:off x="475378" y="939887"/>
            <a:ext cx="2823145" cy="338554"/>
          </a:xfrm>
          <a:prstGeom prst="rect">
            <a:avLst/>
          </a:prstGeom>
          <a:noFill/>
        </p:spPr>
        <p:txBody>
          <a:bodyPr wrap="none" rtlCol="0">
            <a:spAutoFit/>
          </a:bodyPr>
          <a:lstStyle/>
          <a:p>
            <a:r>
              <a:rPr lang="en-US" sz="1600" dirty="0">
                <a:latin typeface="Roboto Light"/>
              </a:rPr>
              <a:t>Split “Employee” column:</a:t>
            </a:r>
          </a:p>
        </p:txBody>
      </p:sp>
      <p:pic>
        <p:nvPicPr>
          <p:cNvPr id="2" name="Picture 1"/>
          <p:cNvPicPr>
            <a:picLocks noChangeAspect="1"/>
          </p:cNvPicPr>
          <p:nvPr/>
        </p:nvPicPr>
        <p:blipFill>
          <a:blip r:embed="rId4"/>
          <a:stretch>
            <a:fillRect/>
          </a:stretch>
        </p:blipFill>
        <p:spPr>
          <a:xfrm>
            <a:off x="3224848" y="939887"/>
            <a:ext cx="5651500" cy="3514725"/>
          </a:xfrm>
          <a:prstGeom prst="rect">
            <a:avLst/>
          </a:prstGeom>
        </p:spPr>
      </p:pic>
    </p:spTree>
    <p:custDataLst>
      <p:tags r:id="rId1"/>
    </p:custDataLst>
    <p:extLst>
      <p:ext uri="{BB962C8B-B14F-4D97-AF65-F5344CB8AC3E}">
        <p14:creationId xmlns:p14="http://schemas.microsoft.com/office/powerpoint/2010/main" val="35176719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5503" y="683500"/>
            <a:ext cx="7731889" cy="3885804"/>
          </a:xfrm>
          <a:prstGeom prst="rect">
            <a:avLst/>
          </a:prstGeom>
        </p:spPr>
      </p:pic>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Tree>
    <p:extLst>
      <p:ext uri="{BB962C8B-B14F-4D97-AF65-F5344CB8AC3E}">
        <p14:creationId xmlns:p14="http://schemas.microsoft.com/office/powerpoint/2010/main" val="7649553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extLst>
              <p:ext uri="{D42A27DB-BD31-4B8C-83A1-F6EECF244321}">
                <p14:modId xmlns:p14="http://schemas.microsoft.com/office/powerpoint/2010/main" val="911038865"/>
              </p:ext>
            </p:extLst>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rPr>
                        <a:t>https://</a:t>
                      </a:r>
                      <a:r>
                        <a:rPr lang="en-US" b="0" i="0" dirty="0" smtClean="0">
                          <a:solidFill>
                            <a:schemeClr val="bg1"/>
                          </a:solidFill>
                          <a:latin typeface="Roboto" panose="02000000000000000000" pitchFamily="2" charset="0"/>
                          <a:ea typeface="Roboto" panose="02000000000000000000" pitchFamily="2" charset="0"/>
                          <a:hlinkClick r:id="rId3"/>
                        </a:rPr>
                        <a:t>canvas.suss.edu.sg/courses/31564</a:t>
                      </a:r>
                      <a:r>
                        <a:rPr lang="en-US" b="0" i="0" dirty="0" smtClean="0">
                          <a:solidFill>
                            <a:schemeClr val="bg1"/>
                          </a:solidFill>
                          <a:latin typeface="Roboto" panose="02000000000000000000" pitchFamily="2" charset="0"/>
                          <a:ea typeface="Roboto" panose="02000000000000000000" pitchFamily="2" charset="0"/>
                        </a:rPr>
                        <a:t>  </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extLst>
                              <a:ext uri="{A12FA001-AC4F-418D-AE19-62706E023703}">
                                <ahyp:hlinkClr xmlns=""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800" b="0" i="0" kern="1200" dirty="0" smtClean="0">
                          <a:solidFill>
                            <a:schemeClr val="bg1"/>
                          </a:solidFill>
                          <a:latin typeface="Roboto" panose="02000000000000000000" pitchFamily="2" charset="0"/>
                          <a:ea typeface="Roboto" panose="02000000000000000000" pitchFamily="2" charset="0"/>
                          <a:cs typeface="+mn-cs"/>
                        </a:rPr>
                        <a:t>https://www.suss.edu.sg/docs/default-source/contentdoc/src/ft-2022acadcalendar.pdf</a:t>
                      </a:r>
                      <a:endParaRPr lang="en-US" sz="1800" b="0" i="0" kern="1200" dirty="0">
                        <a:solidFill>
                          <a:schemeClr val="bg1"/>
                        </a:solidFill>
                        <a:latin typeface="Roboto" panose="02000000000000000000" pitchFamily="2" charset="0"/>
                        <a:ea typeface="Roboto" panose="02000000000000000000" pitchFamily="2" charset="0"/>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2265331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Overwhelming amount of data available today</a:t>
            </a:r>
          </a:p>
        </p:txBody>
      </p:sp>
      <p:pic>
        <p:nvPicPr>
          <p:cNvPr id="6" name="Content Placeholder 5" descr="A screenshot of a cell phone&#10;&#10;Description automatically generated">
            <a:extLst>
              <a:ext uri="{FF2B5EF4-FFF2-40B4-BE49-F238E27FC236}">
                <a16:creationId xmlns:a16="http://schemas.microsoft.com/office/drawing/2014/main" id="{6A4EA193-1B9E-4049-846C-8E9342ED2216}"/>
              </a:ext>
            </a:extLst>
          </p:cNvPr>
          <p:cNvPicPr>
            <a:picLocks noGrp="1" noChangeAspect="1"/>
          </p:cNvPicPr>
          <p:nvPr>
            <p:ph idx="1"/>
          </p:nvPr>
        </p:nvPicPr>
        <p:blipFill>
          <a:blip r:embed="rId2"/>
          <a:stretch>
            <a:fillRect/>
          </a:stretch>
        </p:blipFill>
        <p:spPr>
          <a:xfrm>
            <a:off x="5777181" y="1215068"/>
            <a:ext cx="2671079" cy="3474686"/>
          </a:xfrm>
          <a:effectLst>
            <a:outerShdw blurRad="63500" sx="102000" sy="102000" algn="ctr" rotWithShape="0">
              <a:prstClr val="black">
                <a:alpha val="40000"/>
              </a:prstClr>
            </a:outerShdw>
          </a:effectLst>
        </p:spPr>
      </p:pic>
      <p:pic>
        <p:nvPicPr>
          <p:cNvPr id="8" name="Picture 7" descr="A close up of a map&#10;&#10;Description automatically generated">
            <a:extLst>
              <a:ext uri="{FF2B5EF4-FFF2-40B4-BE49-F238E27FC236}">
                <a16:creationId xmlns:a16="http://schemas.microsoft.com/office/drawing/2014/main" id="{2614470F-2FBC-AD4B-A9DD-9F18A2E40315}"/>
              </a:ext>
            </a:extLst>
          </p:cNvPr>
          <p:cNvPicPr>
            <a:picLocks noChangeAspect="1"/>
          </p:cNvPicPr>
          <p:nvPr/>
        </p:nvPicPr>
        <p:blipFill>
          <a:blip r:embed="rId3"/>
          <a:stretch>
            <a:fillRect/>
          </a:stretch>
        </p:blipFill>
        <p:spPr>
          <a:xfrm>
            <a:off x="1754935" y="1967278"/>
            <a:ext cx="3865306" cy="272247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550415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Pre-computing era visualisation</a:t>
            </a:r>
          </a:p>
        </p:txBody>
      </p:sp>
      <p:pic>
        <p:nvPicPr>
          <p:cNvPr id="9" name="Content Placeholder 8" descr="A close up of a map&#10;&#10;Description automatically generated">
            <a:extLst>
              <a:ext uri="{FF2B5EF4-FFF2-40B4-BE49-F238E27FC236}">
                <a16:creationId xmlns:a16="http://schemas.microsoft.com/office/drawing/2014/main" id="{9B314FA9-90CA-C046-BD84-2E0CE4E5D960}"/>
              </a:ext>
            </a:extLst>
          </p:cNvPr>
          <p:cNvPicPr>
            <a:picLocks noGrp="1" noChangeAspect="1"/>
          </p:cNvPicPr>
          <p:nvPr>
            <p:ph idx="1"/>
          </p:nvPr>
        </p:nvPicPr>
        <p:blipFill>
          <a:blip r:embed="rId2"/>
          <a:stretch>
            <a:fillRect/>
          </a:stretch>
        </p:blipFill>
        <p:spPr>
          <a:xfrm>
            <a:off x="4177504" y="512900"/>
            <a:ext cx="4477394" cy="4177333"/>
          </a:xfr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id="{679E50D7-4640-2F43-AE14-B9C854A48764}"/>
              </a:ext>
            </a:extLst>
          </p:cNvPr>
          <p:cNvSpPr/>
          <p:nvPr/>
        </p:nvSpPr>
        <p:spPr>
          <a:xfrm>
            <a:off x="4082898" y="4719570"/>
            <a:ext cx="4572000" cy="261610"/>
          </a:xfrm>
          <a:prstGeom prst="rect">
            <a:avLst/>
          </a:prstGeom>
        </p:spPr>
        <p:txBody>
          <a:bodyPr>
            <a:spAutoFit/>
          </a:bodyPr>
          <a:lstStyle/>
          <a:p>
            <a:r>
              <a:rPr lang="en-US" sz="1100" dirty="0">
                <a:solidFill>
                  <a:srgbClr val="003B5C"/>
                </a:solidFill>
                <a:latin typeface="Roboto" panose="02000000000000000000" pitchFamily="2" charset="0"/>
                <a:ea typeface="Roboto" panose="02000000000000000000" pitchFamily="2" charset="0"/>
              </a:rPr>
              <a:t>https://</a:t>
            </a:r>
            <a:r>
              <a:rPr lang="en-US" sz="1100" dirty="0" err="1">
                <a:solidFill>
                  <a:srgbClr val="003B5C"/>
                </a:solidFill>
                <a:latin typeface="Roboto" panose="02000000000000000000" pitchFamily="2" charset="0"/>
                <a:ea typeface="Roboto" panose="02000000000000000000" pitchFamily="2" charset="0"/>
              </a:rPr>
              <a:t>en.wikipedia.org</a:t>
            </a:r>
            <a:r>
              <a:rPr lang="en-US" sz="1100" dirty="0">
                <a:solidFill>
                  <a:srgbClr val="003B5C"/>
                </a:solidFill>
                <a:latin typeface="Roboto" panose="02000000000000000000" pitchFamily="2" charset="0"/>
                <a:ea typeface="Roboto" panose="02000000000000000000" pitchFamily="2" charset="0"/>
              </a:rPr>
              <a:t>/wiki/1854_Broad_Street_cholera_outbreak</a:t>
            </a:r>
          </a:p>
        </p:txBody>
      </p:sp>
      <p:sp>
        <p:nvSpPr>
          <p:cNvPr id="11" name="TextBox 10">
            <a:extLst>
              <a:ext uri="{FF2B5EF4-FFF2-40B4-BE49-F238E27FC236}">
                <a16:creationId xmlns:a16="http://schemas.microsoft.com/office/drawing/2014/main" id="{FA6CECEC-CD57-C149-BAAD-BEAE63E9F6FF}"/>
              </a:ext>
            </a:extLst>
          </p:cNvPr>
          <p:cNvSpPr txBox="1"/>
          <p:nvPr/>
        </p:nvSpPr>
        <p:spPr>
          <a:xfrm>
            <a:off x="260212" y="1848678"/>
            <a:ext cx="3822686" cy="1477328"/>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During the Cholera epidemic of 1849-1854 in London, John Snow showed a relationship between water wells and the severity of the outbreak amongst households</a:t>
            </a:r>
          </a:p>
        </p:txBody>
      </p:sp>
      <p:pic>
        <p:nvPicPr>
          <p:cNvPr id="5" name="Picture 4" descr="A close up of a piece of paper&#10;&#10;Description automatically generated">
            <a:extLst>
              <a:ext uri="{FF2B5EF4-FFF2-40B4-BE49-F238E27FC236}">
                <a16:creationId xmlns:a16="http://schemas.microsoft.com/office/drawing/2014/main" id="{2EE1DB13-70B6-C445-8794-92BD9A4FBEAB}"/>
              </a:ext>
            </a:extLst>
          </p:cNvPr>
          <p:cNvPicPr>
            <a:picLocks noChangeAspect="1"/>
          </p:cNvPicPr>
          <p:nvPr/>
        </p:nvPicPr>
        <p:blipFill>
          <a:blip r:embed="rId3"/>
          <a:stretch>
            <a:fillRect/>
          </a:stretch>
        </p:blipFill>
        <p:spPr>
          <a:xfrm>
            <a:off x="4177503" y="512900"/>
            <a:ext cx="4478867" cy="4177334"/>
          </a:xfrm>
          <a:prstGeom prst="rect">
            <a:avLst/>
          </a:prstGeom>
        </p:spPr>
      </p:pic>
    </p:spTree>
    <p:extLst>
      <p:ext uri="{BB962C8B-B14F-4D97-AF65-F5344CB8AC3E}">
        <p14:creationId xmlns:p14="http://schemas.microsoft.com/office/powerpoint/2010/main" val="11604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A1D2E2F7-4008-C746-AE37-D33791BAF7EA}"/>
              </a:ext>
            </a:extLst>
          </p:cNvPr>
          <p:cNvSpPr>
            <a:spLocks noGrp="1"/>
          </p:cNvSpPr>
          <p:nvPr>
            <p:ph idx="1"/>
          </p:nvPr>
        </p:nvSpPr>
        <p:spPr/>
        <p:txBody>
          <a:bodyPr>
            <a:noAutofit/>
          </a:bodyPr>
          <a:lstStyle/>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Provides us the ability to comprehend huge amounts of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Allows the perception of emergent properties that are not anticipated</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Often enable problems with data to become immediately apparent</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the understanding of both large-scale and small-scale features of the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33707005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Collection and Storage: </a:t>
            </a:r>
            <a:r>
              <a:rPr lang="en-GB" sz="1800" dirty="0">
                <a:latin typeface="Roboto Light" panose="02000000000000000000" pitchFamily="2" charset="0"/>
                <a:ea typeface="Roboto Light" panose="02000000000000000000" pitchFamily="2" charset="0"/>
              </a:rPr>
              <a:t>the collection and storage of data</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Pre-processing: </a:t>
            </a:r>
            <a:r>
              <a:rPr lang="en-GB" sz="1800" dirty="0">
                <a:latin typeface="Roboto Light" panose="02000000000000000000" pitchFamily="2" charset="0"/>
                <a:ea typeface="Roboto Light" panose="02000000000000000000" pitchFamily="2" charset="0"/>
              </a:rPr>
              <a:t>the pre-processing of data to transform it into something one can understand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Graphics Engine: </a:t>
            </a:r>
            <a:r>
              <a:rPr lang="en-GB" sz="1800" dirty="0">
                <a:latin typeface="Roboto Light" panose="02000000000000000000" pitchFamily="2" charset="0"/>
                <a:ea typeface="Roboto Light" panose="02000000000000000000" pitchFamily="2" charset="0"/>
              </a:rPr>
              <a:t>the display hardware and the graphics algorithms to produce data visualisation on screen</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Human Visual and Cognitive Processing: </a:t>
            </a:r>
            <a:r>
              <a:rPr lang="en-GB" sz="18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Tree>
    <p:extLst>
      <p:ext uri="{BB962C8B-B14F-4D97-AF65-F5344CB8AC3E}">
        <p14:creationId xmlns:p14="http://schemas.microsoft.com/office/powerpoint/2010/main" val="30015766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2313" y="1918647"/>
            <a:ext cx="5419048" cy="2447619"/>
          </a:xfrm>
          <a:prstGeom prst="rect">
            <a:avLst/>
          </a:prstGeom>
        </p:spPr>
      </p:pic>
    </p:spTree>
    <p:extLst>
      <p:ext uri="{BB962C8B-B14F-4D97-AF65-F5344CB8AC3E}">
        <p14:creationId xmlns:p14="http://schemas.microsoft.com/office/powerpoint/2010/main" val="40858826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pic>
        <p:nvPicPr>
          <p:cNvPr id="6" name="Content Placeholder 5" descr="A picture containing text, map&#10;&#10;Description automatically generated">
            <a:extLst>
              <a:ext uri="{FF2B5EF4-FFF2-40B4-BE49-F238E27FC236}">
                <a16:creationId xmlns:a16="http://schemas.microsoft.com/office/drawing/2014/main" id="{2444F9A1-47DA-0744-8CF1-4A9279161A77}"/>
              </a:ext>
            </a:extLst>
          </p:cNvPr>
          <p:cNvPicPr>
            <a:picLocks noGrp="1" noChangeAspect="1"/>
          </p:cNvPicPr>
          <p:nvPr>
            <p:ph idx="1"/>
          </p:nvPr>
        </p:nvPicPr>
        <p:blipFill>
          <a:blip r:embed="rId2"/>
          <a:stretch>
            <a:fillRect/>
          </a:stretch>
        </p:blipFill>
        <p:spPr>
          <a:xfrm>
            <a:off x="2020263" y="1824437"/>
            <a:ext cx="5103473" cy="3004464"/>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902860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6037</TotalTime>
  <Words>2014</Words>
  <Application>Microsoft Office PowerPoint</Application>
  <PresentationFormat>On-screen Show (16:9)</PresentationFormat>
  <Paragraphs>299</Paragraphs>
  <Slides>41</Slides>
  <Notes>21</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Calibri</vt:lpstr>
      <vt:lpstr>Montserrat Medium</vt:lpstr>
      <vt:lpstr>Roboto</vt:lpstr>
      <vt:lpstr>Roboto Light</vt:lpstr>
      <vt:lpstr>Roboto Medium</vt:lpstr>
      <vt:lpstr>System Font Regular</vt:lpstr>
      <vt:lpstr>Times New Roman</vt:lpstr>
      <vt:lpstr>Wingdings</vt:lpstr>
      <vt:lpstr>ヒラギノ角ゴ Pro W3</vt:lpstr>
      <vt:lpstr>Office Theme</vt:lpstr>
      <vt:lpstr>Visualisation for Business ANL 201</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Semiotics of Data Visualisation</vt:lpstr>
      <vt:lpstr>Semiotics of Data Visualisation</vt:lpstr>
      <vt:lpstr>Semiotics of Data Visualisation</vt:lpstr>
      <vt:lpstr>Semiotics of Data Visualisation</vt:lpstr>
      <vt:lpstr>Class Discussion 1</vt:lpstr>
      <vt:lpstr>Class Discussion 1</vt:lpstr>
      <vt:lpstr>Semiotics of Data Visualisation</vt:lpstr>
      <vt:lpstr>Understanding Data</vt:lpstr>
      <vt:lpstr>Understanding Data</vt:lpstr>
      <vt:lpstr>Understanding Data</vt:lpstr>
      <vt:lpstr>Understanding Data</vt:lpstr>
      <vt:lpstr>Class Discussion 2</vt:lpstr>
      <vt:lpstr>Class Discussion 2</vt:lpstr>
      <vt:lpstr>Understanding Data</vt:lpstr>
      <vt:lpstr>Understanding Data</vt:lpstr>
      <vt:lpstr>Understanding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Priyanka Gupta (SUSS)</cp:lastModifiedBy>
  <cp:revision>247</cp:revision>
  <dcterms:created xsi:type="dcterms:W3CDTF">2010-04-12T23:12:02Z</dcterms:created>
  <dcterms:modified xsi:type="dcterms:W3CDTF">2021-12-07T08:07:47Z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